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notesSlides/notesSlide14.xml" ContentType="application/vnd.openxmlformats-officedocument.presentationml.notesSlide+xml"/>
  <Override PartName="/ppt/embeddings/oleObject16.bin" ContentType="application/vnd.openxmlformats-officedocument.oleObject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72" r:id="rId2"/>
  </p:sldMasterIdLst>
  <p:notesMasterIdLst>
    <p:notesMasterId r:id="rId29"/>
  </p:notesMasterIdLst>
  <p:handoutMasterIdLst>
    <p:handoutMasterId r:id="rId30"/>
  </p:handoutMasterIdLst>
  <p:sldIdLst>
    <p:sldId id="256" r:id="rId3"/>
    <p:sldId id="257" r:id="rId4"/>
    <p:sldId id="261" r:id="rId5"/>
    <p:sldId id="259" r:id="rId6"/>
    <p:sldId id="281" r:id="rId7"/>
    <p:sldId id="282" r:id="rId8"/>
    <p:sldId id="262" r:id="rId9"/>
    <p:sldId id="263" r:id="rId10"/>
    <p:sldId id="265" r:id="rId11"/>
    <p:sldId id="264" r:id="rId12"/>
    <p:sldId id="258" r:id="rId13"/>
    <p:sldId id="266" r:id="rId14"/>
    <p:sldId id="283" r:id="rId15"/>
    <p:sldId id="268" r:id="rId16"/>
    <p:sldId id="288" r:id="rId17"/>
    <p:sldId id="267" r:id="rId18"/>
    <p:sldId id="287" r:id="rId19"/>
    <p:sldId id="273" r:id="rId20"/>
    <p:sldId id="271" r:id="rId21"/>
    <p:sldId id="272" r:id="rId22"/>
    <p:sldId id="284" r:id="rId23"/>
    <p:sldId id="278" r:id="rId24"/>
    <p:sldId id="279" r:id="rId25"/>
    <p:sldId id="275" r:id="rId26"/>
    <p:sldId id="280" r:id="rId27"/>
    <p:sldId id="28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813" autoAdjust="0"/>
  </p:normalViewPr>
  <p:slideViewPr>
    <p:cSldViewPr>
      <p:cViewPr>
        <p:scale>
          <a:sx n="100" d="100"/>
          <a:sy n="100" d="100"/>
        </p:scale>
        <p:origin x="-1848" y="-3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drawings/_rels/vmlDrawing1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wmf"/><Relationship Id="rId12" Type="http://schemas.openxmlformats.org/officeDocument/2006/relationships/image" Target="../media/image22.wmf"/><Relationship Id="rId13" Type="http://schemas.openxmlformats.org/officeDocument/2006/relationships/image" Target="../media/image23.wmf"/><Relationship Id="rId14" Type="http://schemas.openxmlformats.org/officeDocument/2006/relationships/image" Target="../media/image24.emf"/><Relationship Id="rId15" Type="http://schemas.openxmlformats.org/officeDocument/2006/relationships/image" Target="../media/image25.emf"/><Relationship Id="rId1" Type="http://schemas.openxmlformats.org/officeDocument/2006/relationships/image" Target="../media/image11.wmf"/><Relationship Id="rId2" Type="http://schemas.openxmlformats.org/officeDocument/2006/relationships/image" Target="../media/image12.wmf"/><Relationship Id="rId3" Type="http://schemas.openxmlformats.org/officeDocument/2006/relationships/image" Target="../media/image13.wmf"/><Relationship Id="rId4" Type="http://schemas.openxmlformats.org/officeDocument/2006/relationships/image" Target="../media/image14.wmf"/><Relationship Id="rId5" Type="http://schemas.openxmlformats.org/officeDocument/2006/relationships/image" Target="../media/image15.wmf"/><Relationship Id="rId6" Type="http://schemas.openxmlformats.org/officeDocument/2006/relationships/image" Target="../media/image16.wmf"/><Relationship Id="rId7" Type="http://schemas.openxmlformats.org/officeDocument/2006/relationships/image" Target="../media/image17.wmf"/><Relationship Id="rId8" Type="http://schemas.openxmlformats.org/officeDocument/2006/relationships/image" Target="../media/image18.wmf"/><Relationship Id="rId9" Type="http://schemas.openxmlformats.org/officeDocument/2006/relationships/image" Target="../media/image19.emf"/><Relationship Id="rId10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0C809-54A5-EC42-94CB-A9BDE40DC09D}" type="datetimeFigureOut">
              <a:rPr lang="en-US" smtClean="0"/>
              <a:t>14-02-10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53B69-84F7-1C47-84E9-ADB594066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8110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47BF7-54B8-4F53-8E92-C3329C390650}" type="datetimeFigureOut">
              <a:rPr lang="en-US" smtClean="0"/>
              <a:pPr/>
              <a:t>14-02-10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C4004-6CBF-4298-ABB7-719247444A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910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C4004-6CBF-4298-ABB7-719247444AE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5729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C4004-6CBF-4298-ABB7-719247444AE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1570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C4004-6CBF-4298-ABB7-719247444AE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365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C4004-6CBF-4298-ABB7-719247444AE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850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C4004-6CBF-4298-ABB7-719247444AE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8283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C4004-6CBF-4298-ABB7-719247444AE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774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C4004-6CBF-4298-ABB7-719247444AE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82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C4004-6CBF-4298-ABB7-719247444AE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5162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C4004-6CBF-4298-ABB7-719247444AE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2054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C4004-6CBF-4298-ABB7-719247444AE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67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C4004-6CBF-4298-ABB7-719247444AE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87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C4004-6CBF-4298-ABB7-719247444AE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944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 smtClean="0"/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228600" indent="-228600">
              <a:buAutoNum type="arabicPeriod"/>
            </a:pPr>
            <a:endParaRPr lang="en-US" dirty="0" smtClean="0"/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C4004-6CBF-4298-ABB7-719247444AE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30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C4004-6CBF-4298-ABB7-719247444AE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720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C4004-6CBF-4298-ABB7-719247444AE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68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C4004-6CBF-4298-ABB7-719247444AE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167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C4004-6CBF-4298-ABB7-719247444AE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861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C4004-6CBF-4298-ABB7-719247444AE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29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05914" y="1713035"/>
            <a:ext cx="8326315" cy="3921369"/>
          </a:xfrm>
          <a:prstGeom prst="rect">
            <a:avLst/>
          </a:prstGeom>
          <a:solidFill>
            <a:srgbClr val="FF7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699" rIns="91396" bIns="4569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1" name="Picture 11" descr="aalto_eng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120412" cy="163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1" y="1771200"/>
            <a:ext cx="7772400" cy="1332000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0" y="3143248"/>
            <a:ext cx="6285600" cy="23400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Georgia" pitchFamily="18" charset="0"/>
              </a:defRPr>
            </a:lvl1pPr>
            <a:lvl2pPr marL="456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144400" y="5961600"/>
            <a:ext cx="1962000" cy="6336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253" indent="-284268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426800" y="5961600"/>
            <a:ext cx="1134000" cy="6336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253" indent="-284268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62000" y="6138000"/>
            <a:ext cx="2026800" cy="4572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253" indent="-284268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72400" y="6138000"/>
            <a:ext cx="2048400" cy="4572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253" indent="-284268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72400" y="5961600"/>
            <a:ext cx="2048400" cy="1764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741253" indent="-284268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6"/>
          </p:nvPr>
        </p:nvSpPr>
        <p:spPr>
          <a:xfrm>
            <a:off x="2861897" y="5961185"/>
            <a:ext cx="2028092" cy="175846"/>
          </a:xfrm>
        </p:spPr>
        <p:txBody>
          <a:bodyPr wrap="none"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4B5BFAC2-1D99-AE4C-881D-DDB228A29392}" type="datetime1">
              <a:rPr lang="pl-PL" smtClean="0"/>
              <a:t>14-02-10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483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3"/>
          <p:cNvSpPr txBox="1">
            <a:spLocks noChangeArrowheads="1"/>
          </p:cNvSpPr>
          <p:nvPr userDrawn="1"/>
        </p:nvSpPr>
        <p:spPr bwMode="auto">
          <a:xfrm>
            <a:off x="8666286" y="6362701"/>
            <a:ext cx="293077" cy="216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505" tIns="36753" rIns="73505" bIns="3675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FontTx/>
              <a:buNone/>
              <a:defRPr/>
            </a:pPr>
            <a:fld id="{97C8A161-3CD0-4F4E-9FA3-6C721295BB93}" type="slidenum">
              <a:rPr lang="en-US" sz="900" b="1" smtClean="0"/>
              <a:pPr algn="r" eaLnBrk="1" hangingPunct="1">
                <a:buFontTx/>
                <a:buNone/>
                <a:defRPr/>
              </a:pPr>
              <a:t>‹#›</a:t>
            </a:fld>
            <a:endParaRPr lang="en-US" sz="900" b="1" smtClean="0"/>
          </a:p>
        </p:txBody>
      </p:sp>
      <p:sp>
        <p:nvSpPr>
          <p:cNvPr id="18227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06774" y="1981202"/>
            <a:ext cx="6752491" cy="1524000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/>
              <a:t>Klicken Sie, um das Titelformat zu bearbeiten</a:t>
            </a:r>
          </a:p>
        </p:txBody>
      </p:sp>
      <p:sp>
        <p:nvSpPr>
          <p:cNvPr id="1822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06774" y="3657600"/>
            <a:ext cx="6752491" cy="1828800"/>
          </a:xfrm>
        </p:spPr>
        <p:txBody>
          <a:bodyPr anchor="b"/>
          <a:lstStyle>
            <a:lvl1pPr marL="0" indent="0">
              <a:buFont typeface="Wingdings 3" pitchFamily="-112" charset="2"/>
              <a:buNone/>
              <a:defRPr sz="2300"/>
            </a:lvl1pPr>
          </a:lstStyle>
          <a:p>
            <a:r>
              <a:rPr lang="de-DE"/>
              <a:t>Klicken Sie, um das Format des Untertitelmasters zu bearbeiten</a:t>
            </a:r>
          </a:p>
        </p:txBody>
      </p:sp>
    </p:spTree>
    <p:extLst>
      <p:ext uri="{BB962C8B-B14F-4D97-AF65-F5344CB8AC3E}">
        <p14:creationId xmlns:p14="http://schemas.microsoft.com/office/powerpoint/2010/main" val="3036633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11016" y="844063"/>
            <a:ext cx="8721969" cy="5251938"/>
          </a:xfrm>
        </p:spPr>
        <p:txBody>
          <a:bodyPr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410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6" y="844063"/>
            <a:ext cx="8721969" cy="703385"/>
          </a:xfrm>
        </p:spPr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11016" y="1688129"/>
            <a:ext cx="8721969" cy="440787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57037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02D38A-783E-A349-907B-BF15D41E0946}" type="datetime1">
              <a:rPr lang="pl-PL" smtClean="0"/>
              <a:t>14-02-10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82B9E-E346-FB4F-A812-5E63B979E8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14-02-10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5DDF-20EB-E246-9E06-DD1F8AB0F9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612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28"/>
            <a:ext cx="7772400" cy="1470025"/>
          </a:xfrm>
        </p:spPr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BC5BE-7691-EE43-811D-7517FB39C850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14-02-10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5DDF-20EB-E246-9E06-DD1F8AB0F9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7460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BE54F-37BA-EA42-898C-9D954674715D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14-02-10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5DDF-20EB-E246-9E06-DD1F8AB0F9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907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4603-F467-A149-B078-70063AEEA5AC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14-02-10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5DDF-20EB-E246-9E06-DD1F8AB0F9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2729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E0E80-FEF6-4542-B16E-1E63FEC9415C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14-02-10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5DDF-20EB-E246-9E06-DD1F8AB0F9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484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9" indent="0">
              <a:buNone/>
              <a:defRPr sz="2000" b="1"/>
            </a:lvl2pPr>
            <a:lvl3pPr marL="914177" indent="0">
              <a:buNone/>
              <a:defRPr sz="1800" b="1"/>
            </a:lvl3pPr>
            <a:lvl4pPr marL="1371264" indent="0">
              <a:buNone/>
              <a:defRPr sz="1600" b="1"/>
            </a:lvl4pPr>
            <a:lvl5pPr marL="1828352" indent="0">
              <a:buNone/>
              <a:defRPr sz="1600" b="1"/>
            </a:lvl5pPr>
            <a:lvl6pPr marL="2285441" indent="0">
              <a:buNone/>
              <a:defRPr sz="1600" b="1"/>
            </a:lvl6pPr>
            <a:lvl7pPr marL="2742530" indent="0">
              <a:buNone/>
              <a:defRPr sz="1600" b="1"/>
            </a:lvl7pPr>
            <a:lvl8pPr marL="3199618" indent="0">
              <a:buNone/>
              <a:defRPr sz="1600" b="1"/>
            </a:lvl8pPr>
            <a:lvl9pPr marL="3656706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9" indent="0">
              <a:buNone/>
              <a:defRPr sz="2000" b="1"/>
            </a:lvl2pPr>
            <a:lvl3pPr marL="914177" indent="0">
              <a:buNone/>
              <a:defRPr sz="1800" b="1"/>
            </a:lvl3pPr>
            <a:lvl4pPr marL="1371264" indent="0">
              <a:buNone/>
              <a:defRPr sz="1600" b="1"/>
            </a:lvl4pPr>
            <a:lvl5pPr marL="1828352" indent="0">
              <a:buNone/>
              <a:defRPr sz="1600" b="1"/>
            </a:lvl5pPr>
            <a:lvl6pPr marL="2285441" indent="0">
              <a:buNone/>
              <a:defRPr sz="1600" b="1"/>
            </a:lvl6pPr>
            <a:lvl7pPr marL="2742530" indent="0">
              <a:buNone/>
              <a:defRPr sz="1600" b="1"/>
            </a:lvl7pPr>
            <a:lvl8pPr marL="3199618" indent="0">
              <a:buNone/>
              <a:defRPr sz="1600" b="1"/>
            </a:lvl8pPr>
            <a:lvl9pPr marL="3656706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7"/>
            <a:ext cx="4041775" cy="39512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DBB42-ACB6-D74D-B30F-FF1B342E945D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14-02-10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5DDF-20EB-E246-9E06-DD1F8AB0F9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946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3" y="6145200"/>
            <a:ext cx="15372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00" b="1">
                <a:solidFill>
                  <a:schemeClr val="bg2"/>
                </a:solidFill>
              </a:defRPr>
            </a:lvl1pPr>
            <a:lvl2pPr marL="272922" indent="-103141"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2922" indent="-93618">
              <a:buFont typeface="Symbol" pitchFamily="18" charset="2"/>
              <a:buNone/>
              <a:defRPr sz="800"/>
            </a:lvl3pPr>
            <a:lvl4pPr marL="272922" indent="-93618">
              <a:defRPr sz="800"/>
            </a:lvl4pPr>
            <a:lvl5pPr marL="272922" indent="-93618">
              <a:buFont typeface="Symbol" pitchFamily="18" charset="2"/>
              <a:buChar char="-"/>
              <a:defRPr sz="800"/>
            </a:lvl5pPr>
            <a:lvl6pPr marL="273472" indent="-93556">
              <a:spcBef>
                <a:spcPts val="300"/>
              </a:spcBef>
              <a:buFont typeface="Symbol" pitchFamily="18" charset="2"/>
              <a:buChar char="-"/>
              <a:defRPr sz="800"/>
            </a:lvl6pPr>
            <a:lvl7pPr marL="273472" indent="-93556">
              <a:spcBef>
                <a:spcPts val="300"/>
              </a:spcBef>
              <a:buFont typeface="Symbol" pitchFamily="18" charset="2"/>
              <a:buChar char="-"/>
              <a:defRPr sz="800"/>
            </a:lvl7pPr>
            <a:lvl8pPr marL="273472" indent="-93556">
              <a:spcBef>
                <a:spcPts val="300"/>
              </a:spcBef>
              <a:buFont typeface="Symbol" pitchFamily="18" charset="2"/>
              <a:buChar char="-"/>
              <a:defRPr sz="800"/>
            </a:lvl8pPr>
            <a:lvl9pPr marL="273472" indent="-93556">
              <a:spcBef>
                <a:spcPts val="300"/>
              </a:spcBef>
              <a:buFont typeface="Symbol" pitchFamily="18" charset="2"/>
              <a:buChar char="-"/>
              <a:defRPr sz="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00" b="1">
                <a:solidFill>
                  <a:schemeClr val="bg2"/>
                </a:solidFill>
              </a:defRPr>
            </a:lvl1pPr>
            <a:lvl2pPr marL="272922" indent="-103141"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2922" indent="-93618">
              <a:buFont typeface="Symbol" pitchFamily="18" charset="2"/>
              <a:buNone/>
              <a:defRPr sz="800"/>
            </a:lvl3pPr>
            <a:lvl4pPr marL="272922" indent="-93618">
              <a:defRPr sz="800"/>
            </a:lvl4pPr>
            <a:lvl5pPr marL="272922" indent="-93618">
              <a:buFont typeface="Symbol" pitchFamily="18" charset="2"/>
              <a:buChar char="-"/>
              <a:defRPr sz="800"/>
            </a:lvl5pPr>
            <a:lvl6pPr marL="273472" indent="-93556">
              <a:spcBef>
                <a:spcPts val="300"/>
              </a:spcBef>
              <a:buFont typeface="Symbol" pitchFamily="18" charset="2"/>
              <a:buChar char="-"/>
              <a:defRPr sz="800"/>
            </a:lvl6pPr>
            <a:lvl7pPr marL="273472" indent="-93556">
              <a:spcBef>
                <a:spcPts val="300"/>
              </a:spcBef>
              <a:buFont typeface="Symbol" pitchFamily="18" charset="2"/>
              <a:buChar char="-"/>
              <a:defRPr sz="800"/>
            </a:lvl7pPr>
            <a:lvl8pPr marL="273472" indent="-93556">
              <a:spcBef>
                <a:spcPts val="300"/>
              </a:spcBef>
              <a:buFont typeface="Symbol" pitchFamily="18" charset="2"/>
              <a:buChar char="-"/>
              <a:defRPr sz="800"/>
            </a:lvl8pPr>
            <a:lvl9pPr marL="273472" indent="-93556">
              <a:spcBef>
                <a:spcPts val="300"/>
              </a:spcBef>
              <a:buFont typeface="Symbol" pitchFamily="18" charset="2"/>
              <a:buChar char="-"/>
              <a:defRPr sz="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09AD5-0C7A-5F45-900F-2BCA9D2F2682}" type="datetime1">
              <a:rPr lang="pl-PL" smtClean="0"/>
              <a:t>14-02-10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A1BA5-5BEE-FC48-B199-87A3D1C68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5173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DDF8D-EEF3-4346-8294-F9577F42DCE2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14-02-10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5DDF-20EB-E246-9E06-DD1F8AB0F9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8088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20F60-0867-C345-B95D-6EF59879A959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14-02-10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5DDF-20EB-E246-9E06-DD1F8AB0F9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6611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73053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435101"/>
            <a:ext cx="3008313" cy="4691064"/>
          </a:xfrm>
        </p:spPr>
        <p:txBody>
          <a:bodyPr/>
          <a:lstStyle>
            <a:lvl1pPr marL="0" indent="0">
              <a:buNone/>
              <a:defRPr sz="1400"/>
            </a:lvl1pPr>
            <a:lvl2pPr marL="457089" indent="0">
              <a:buNone/>
              <a:defRPr sz="1200"/>
            </a:lvl2pPr>
            <a:lvl3pPr marL="914177" indent="0">
              <a:buNone/>
              <a:defRPr sz="1000"/>
            </a:lvl3pPr>
            <a:lvl4pPr marL="1371264" indent="0">
              <a:buNone/>
              <a:defRPr sz="900"/>
            </a:lvl4pPr>
            <a:lvl5pPr marL="1828352" indent="0">
              <a:buNone/>
              <a:defRPr sz="900"/>
            </a:lvl5pPr>
            <a:lvl6pPr marL="2285441" indent="0">
              <a:buNone/>
              <a:defRPr sz="900"/>
            </a:lvl6pPr>
            <a:lvl7pPr marL="2742530" indent="0">
              <a:buNone/>
              <a:defRPr sz="900"/>
            </a:lvl7pPr>
            <a:lvl8pPr marL="3199618" indent="0">
              <a:buNone/>
              <a:defRPr sz="900"/>
            </a:lvl8pPr>
            <a:lvl9pPr marL="3656706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CF21-D789-3D4D-AA7F-4562736E0889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14-02-10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5DDF-20EB-E246-9E06-DD1F8AB0F9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8993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9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90" y="612778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9" indent="0">
              <a:buNone/>
              <a:defRPr sz="2800"/>
            </a:lvl2pPr>
            <a:lvl3pPr marL="914177" indent="0">
              <a:buNone/>
              <a:defRPr sz="2400"/>
            </a:lvl3pPr>
            <a:lvl4pPr marL="1371264" indent="0">
              <a:buNone/>
              <a:defRPr sz="2000"/>
            </a:lvl4pPr>
            <a:lvl5pPr marL="1828352" indent="0">
              <a:buNone/>
              <a:defRPr sz="2000"/>
            </a:lvl5pPr>
            <a:lvl6pPr marL="2285441" indent="0">
              <a:buNone/>
              <a:defRPr sz="2000"/>
            </a:lvl6pPr>
            <a:lvl7pPr marL="2742530" indent="0">
              <a:buNone/>
              <a:defRPr sz="2000"/>
            </a:lvl7pPr>
            <a:lvl8pPr marL="3199618" indent="0">
              <a:buNone/>
              <a:defRPr sz="2000"/>
            </a:lvl8pPr>
            <a:lvl9pPr marL="365670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90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9" indent="0">
              <a:buNone/>
              <a:defRPr sz="1200"/>
            </a:lvl2pPr>
            <a:lvl3pPr marL="914177" indent="0">
              <a:buNone/>
              <a:defRPr sz="1000"/>
            </a:lvl3pPr>
            <a:lvl4pPr marL="1371264" indent="0">
              <a:buNone/>
              <a:defRPr sz="900"/>
            </a:lvl4pPr>
            <a:lvl5pPr marL="1828352" indent="0">
              <a:buNone/>
              <a:defRPr sz="900"/>
            </a:lvl5pPr>
            <a:lvl6pPr marL="2285441" indent="0">
              <a:buNone/>
              <a:defRPr sz="900"/>
            </a:lvl6pPr>
            <a:lvl7pPr marL="2742530" indent="0">
              <a:buNone/>
              <a:defRPr sz="900"/>
            </a:lvl7pPr>
            <a:lvl8pPr marL="3199618" indent="0">
              <a:buNone/>
              <a:defRPr sz="900"/>
            </a:lvl8pPr>
            <a:lvl9pPr marL="3656706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06E5E-FF3D-9749-B88B-FCB3A6EE0E52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14-02-10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5DDF-20EB-E246-9E06-DD1F8AB0F9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9515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BB451-3669-5A41-9694-189A0CD24EB5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14-02-10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5DDF-20EB-E246-9E06-DD1F8AB0F9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8735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2"/>
            <a:ext cx="2057400" cy="5851525"/>
          </a:xfrm>
        </p:spPr>
        <p:txBody>
          <a:bodyPr vert="eaVert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64C0C-255A-0342-AA1E-3F143F02AF08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14-02-10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5DDF-20EB-E246-9E06-DD1F8AB0F9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969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2400" y="1584000"/>
            <a:ext cx="3924000" cy="413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4000"/>
            <a:ext cx="3924000" cy="413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buNone/>
              <a:defRPr sz="1400"/>
            </a:lvl6pPr>
            <a:lvl7pPr>
              <a:buNone/>
              <a:defRPr sz="1400"/>
            </a:lvl7pPr>
            <a:lvl8pPr>
              <a:buNone/>
              <a:defRPr sz="1400"/>
            </a:lvl8pPr>
            <a:lvl9pPr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3" y="6145200"/>
            <a:ext cx="15372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00" b="1">
                <a:solidFill>
                  <a:schemeClr val="bg2"/>
                </a:solidFill>
              </a:defRPr>
            </a:lvl1pPr>
            <a:lvl2pPr marL="272922" indent="-103141"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2922" indent="-93618">
              <a:buFont typeface="Symbol" pitchFamily="18" charset="2"/>
              <a:buNone/>
              <a:defRPr sz="800"/>
            </a:lvl3pPr>
            <a:lvl4pPr marL="272922" indent="-93618">
              <a:defRPr sz="800"/>
            </a:lvl4pPr>
            <a:lvl5pPr marL="272922" indent="-93618">
              <a:buFont typeface="Symbol" pitchFamily="18" charset="2"/>
              <a:buChar char="-"/>
              <a:defRPr sz="800"/>
            </a:lvl5pPr>
            <a:lvl6pPr marL="273472" indent="-93556">
              <a:spcBef>
                <a:spcPts val="300"/>
              </a:spcBef>
              <a:buFont typeface="Symbol" pitchFamily="18" charset="2"/>
              <a:buChar char="-"/>
              <a:defRPr sz="800"/>
            </a:lvl6pPr>
            <a:lvl7pPr marL="273472" indent="-93556">
              <a:spcBef>
                <a:spcPts val="300"/>
              </a:spcBef>
              <a:buFont typeface="Symbol" pitchFamily="18" charset="2"/>
              <a:buChar char="-"/>
              <a:defRPr sz="800"/>
            </a:lvl7pPr>
            <a:lvl8pPr marL="273472" indent="-93556">
              <a:spcBef>
                <a:spcPts val="300"/>
              </a:spcBef>
              <a:buFont typeface="Symbol" pitchFamily="18" charset="2"/>
              <a:buChar char="-"/>
              <a:defRPr sz="800"/>
            </a:lvl8pPr>
            <a:lvl9pPr marL="273472" indent="-93556">
              <a:spcBef>
                <a:spcPts val="300"/>
              </a:spcBef>
              <a:buFont typeface="Symbol" pitchFamily="18" charset="2"/>
              <a:buChar char="-"/>
              <a:defRPr sz="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00" b="1">
                <a:solidFill>
                  <a:schemeClr val="bg2"/>
                </a:solidFill>
              </a:defRPr>
            </a:lvl1pPr>
            <a:lvl2pPr marL="272922" indent="-103141"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2922" indent="-93618">
              <a:buFont typeface="Symbol" pitchFamily="18" charset="2"/>
              <a:buNone/>
              <a:defRPr sz="800"/>
            </a:lvl3pPr>
            <a:lvl4pPr marL="272922" indent="-93618">
              <a:defRPr sz="800"/>
            </a:lvl4pPr>
            <a:lvl5pPr marL="272922" indent="-93618">
              <a:buFont typeface="Symbol" pitchFamily="18" charset="2"/>
              <a:buChar char="-"/>
              <a:defRPr sz="800"/>
            </a:lvl5pPr>
            <a:lvl6pPr marL="273472" indent="-93556">
              <a:spcBef>
                <a:spcPts val="300"/>
              </a:spcBef>
              <a:buFont typeface="Symbol" pitchFamily="18" charset="2"/>
              <a:buChar char="-"/>
              <a:defRPr sz="800"/>
            </a:lvl6pPr>
            <a:lvl7pPr marL="273472" indent="-93556">
              <a:spcBef>
                <a:spcPts val="300"/>
              </a:spcBef>
              <a:buFont typeface="Symbol" pitchFamily="18" charset="2"/>
              <a:buChar char="-"/>
              <a:defRPr sz="800"/>
            </a:lvl7pPr>
            <a:lvl8pPr marL="273472" indent="-93556">
              <a:spcBef>
                <a:spcPts val="300"/>
              </a:spcBef>
              <a:buFont typeface="Symbol" pitchFamily="18" charset="2"/>
              <a:buChar char="-"/>
              <a:defRPr sz="800"/>
            </a:lvl8pPr>
            <a:lvl9pPr marL="273472" indent="-93556">
              <a:spcBef>
                <a:spcPts val="300"/>
              </a:spcBef>
              <a:buFont typeface="Symbol" pitchFamily="18" charset="2"/>
              <a:buChar char="-"/>
              <a:defRPr sz="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3E91C-06B8-8749-A6DD-5B42C65AF9D8}" type="datetime1">
              <a:rPr lang="pl-PL" smtClean="0"/>
              <a:t>14-02-10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32F6-9C70-7E46-89D4-EAA90387B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75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3" y="6145200"/>
            <a:ext cx="15372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00" b="1">
                <a:solidFill>
                  <a:schemeClr val="bg2"/>
                </a:solidFill>
              </a:defRPr>
            </a:lvl1pPr>
            <a:lvl2pPr marL="272922" indent="-103141"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2922" indent="-93618">
              <a:buFont typeface="Symbol" pitchFamily="18" charset="2"/>
              <a:buNone/>
              <a:defRPr sz="800"/>
            </a:lvl3pPr>
            <a:lvl4pPr marL="272922" indent="-93618">
              <a:defRPr sz="800"/>
            </a:lvl4pPr>
            <a:lvl5pPr marL="272922" indent="-93618">
              <a:buFont typeface="Symbol" pitchFamily="18" charset="2"/>
              <a:buChar char="-"/>
              <a:defRPr sz="800"/>
            </a:lvl5pPr>
            <a:lvl6pPr marL="273472" indent="-93556">
              <a:spcBef>
                <a:spcPts val="300"/>
              </a:spcBef>
              <a:buFont typeface="Symbol" pitchFamily="18" charset="2"/>
              <a:buChar char="-"/>
              <a:defRPr sz="800"/>
            </a:lvl6pPr>
            <a:lvl7pPr marL="273472" indent="-93556">
              <a:spcBef>
                <a:spcPts val="300"/>
              </a:spcBef>
              <a:buFont typeface="Symbol" pitchFamily="18" charset="2"/>
              <a:buChar char="-"/>
              <a:defRPr sz="800"/>
            </a:lvl7pPr>
            <a:lvl8pPr marL="273472" indent="-93556">
              <a:spcBef>
                <a:spcPts val="300"/>
              </a:spcBef>
              <a:buFont typeface="Symbol" pitchFamily="18" charset="2"/>
              <a:buChar char="-"/>
              <a:defRPr sz="800"/>
            </a:lvl8pPr>
            <a:lvl9pPr marL="273472" indent="-93556">
              <a:spcBef>
                <a:spcPts val="300"/>
              </a:spcBef>
              <a:buFont typeface="Symbol" pitchFamily="18" charset="2"/>
              <a:buChar char="-"/>
              <a:defRPr sz="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00" b="1">
                <a:solidFill>
                  <a:schemeClr val="bg2"/>
                </a:solidFill>
              </a:defRPr>
            </a:lvl1pPr>
            <a:lvl2pPr marL="272922" indent="-103141"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2922" indent="-93618">
              <a:buFont typeface="Symbol" pitchFamily="18" charset="2"/>
              <a:buNone/>
              <a:defRPr sz="800"/>
            </a:lvl3pPr>
            <a:lvl4pPr marL="272922" indent="-93618">
              <a:defRPr sz="800"/>
            </a:lvl4pPr>
            <a:lvl5pPr marL="272922" indent="-93618">
              <a:buFont typeface="Symbol" pitchFamily="18" charset="2"/>
              <a:buChar char="-"/>
              <a:defRPr sz="800"/>
            </a:lvl5pPr>
            <a:lvl6pPr marL="273472" indent="-93556">
              <a:spcBef>
                <a:spcPts val="300"/>
              </a:spcBef>
              <a:buFont typeface="Symbol" pitchFamily="18" charset="2"/>
              <a:buChar char="-"/>
              <a:defRPr sz="800"/>
            </a:lvl6pPr>
            <a:lvl7pPr marL="273472" indent="-93556">
              <a:spcBef>
                <a:spcPts val="300"/>
              </a:spcBef>
              <a:buFont typeface="Symbol" pitchFamily="18" charset="2"/>
              <a:buChar char="-"/>
              <a:defRPr sz="800"/>
            </a:lvl7pPr>
            <a:lvl8pPr marL="273472" indent="-93556">
              <a:spcBef>
                <a:spcPts val="300"/>
              </a:spcBef>
              <a:buFont typeface="Symbol" pitchFamily="18" charset="2"/>
              <a:buChar char="-"/>
              <a:defRPr sz="800"/>
            </a:lvl8pPr>
            <a:lvl9pPr marL="273472" indent="-93556">
              <a:spcBef>
                <a:spcPts val="300"/>
              </a:spcBef>
              <a:buFont typeface="Symbol" pitchFamily="18" charset="2"/>
              <a:buChar char="-"/>
              <a:defRPr sz="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29D34-593E-6C45-A5AE-159E967AD40A}" type="datetime1">
              <a:rPr lang="pl-PL" smtClean="0"/>
              <a:t>14-02-10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5909C-EB0B-BE41-8CCD-398B39384B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78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3" y="6145200"/>
            <a:ext cx="15372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00" b="1">
                <a:solidFill>
                  <a:schemeClr val="bg2"/>
                </a:solidFill>
              </a:defRPr>
            </a:lvl1pPr>
            <a:lvl2pPr marL="272922" indent="-103141"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2922" indent="-93618">
              <a:buFont typeface="Symbol" pitchFamily="18" charset="2"/>
              <a:buNone/>
              <a:defRPr sz="800"/>
            </a:lvl3pPr>
            <a:lvl4pPr marL="272922" indent="-93618">
              <a:defRPr sz="800"/>
            </a:lvl4pPr>
            <a:lvl5pPr marL="272922" indent="-93618">
              <a:buFont typeface="Symbol" pitchFamily="18" charset="2"/>
              <a:buChar char="-"/>
              <a:defRPr sz="800"/>
            </a:lvl5pPr>
            <a:lvl6pPr marL="273472" indent="-93556">
              <a:spcBef>
                <a:spcPts val="300"/>
              </a:spcBef>
              <a:buFont typeface="Symbol" pitchFamily="18" charset="2"/>
              <a:buChar char="-"/>
              <a:defRPr sz="800"/>
            </a:lvl6pPr>
            <a:lvl7pPr marL="273472" indent="-93556">
              <a:spcBef>
                <a:spcPts val="300"/>
              </a:spcBef>
              <a:buFont typeface="Symbol" pitchFamily="18" charset="2"/>
              <a:buChar char="-"/>
              <a:defRPr sz="800"/>
            </a:lvl7pPr>
            <a:lvl8pPr marL="273472" indent="-93556">
              <a:spcBef>
                <a:spcPts val="300"/>
              </a:spcBef>
              <a:buFont typeface="Symbol" pitchFamily="18" charset="2"/>
              <a:buChar char="-"/>
              <a:defRPr sz="800"/>
            </a:lvl8pPr>
            <a:lvl9pPr marL="273472" indent="-93556">
              <a:spcBef>
                <a:spcPts val="300"/>
              </a:spcBef>
              <a:buFont typeface="Symbol" pitchFamily="18" charset="2"/>
              <a:buChar char="-"/>
              <a:defRPr sz="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00" b="1">
                <a:solidFill>
                  <a:schemeClr val="bg2"/>
                </a:solidFill>
              </a:defRPr>
            </a:lvl1pPr>
            <a:lvl2pPr marL="272922" indent="-103141"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2922" indent="-93618">
              <a:buFont typeface="Symbol" pitchFamily="18" charset="2"/>
              <a:buNone/>
              <a:defRPr sz="800"/>
            </a:lvl3pPr>
            <a:lvl4pPr marL="272922" indent="-93618">
              <a:defRPr sz="800"/>
            </a:lvl4pPr>
            <a:lvl5pPr marL="272922" indent="-93618">
              <a:buFont typeface="Symbol" pitchFamily="18" charset="2"/>
              <a:buChar char="-"/>
              <a:defRPr sz="800"/>
            </a:lvl5pPr>
            <a:lvl6pPr marL="273472" indent="-93556">
              <a:spcBef>
                <a:spcPts val="300"/>
              </a:spcBef>
              <a:buFont typeface="Symbol" pitchFamily="18" charset="2"/>
              <a:buChar char="-"/>
              <a:defRPr sz="800"/>
            </a:lvl6pPr>
            <a:lvl7pPr marL="273472" indent="-93556">
              <a:spcBef>
                <a:spcPts val="300"/>
              </a:spcBef>
              <a:buFont typeface="Symbol" pitchFamily="18" charset="2"/>
              <a:buChar char="-"/>
              <a:defRPr sz="800"/>
            </a:lvl7pPr>
            <a:lvl8pPr marL="273472" indent="-93556">
              <a:spcBef>
                <a:spcPts val="300"/>
              </a:spcBef>
              <a:buFont typeface="Symbol" pitchFamily="18" charset="2"/>
              <a:buChar char="-"/>
              <a:defRPr sz="800"/>
            </a:lvl8pPr>
            <a:lvl9pPr marL="273472" indent="-93556">
              <a:spcBef>
                <a:spcPts val="300"/>
              </a:spcBef>
              <a:buFont typeface="Symbol" pitchFamily="18" charset="2"/>
              <a:buChar char="-"/>
              <a:defRPr sz="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457C9-07CC-684F-BE03-D405C5A51EF4}" type="datetime1">
              <a:rPr lang="pl-PL" smtClean="0"/>
              <a:t>14-02-10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ABE43-2BC5-964F-BEF2-9F7D7C71B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082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marg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400" y="1584000"/>
            <a:ext cx="6285600" cy="41364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3" y="6145200"/>
            <a:ext cx="15372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00" b="1">
                <a:solidFill>
                  <a:schemeClr val="bg2"/>
                </a:solidFill>
              </a:defRPr>
            </a:lvl1pPr>
            <a:lvl2pPr marL="272922" indent="-103141"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2922" indent="-93618">
              <a:buFont typeface="Symbol" pitchFamily="18" charset="2"/>
              <a:buNone/>
              <a:defRPr sz="800"/>
            </a:lvl3pPr>
            <a:lvl4pPr marL="272922" indent="-93618">
              <a:defRPr sz="800"/>
            </a:lvl4pPr>
            <a:lvl5pPr marL="272922" indent="-93618">
              <a:buFont typeface="Symbol" pitchFamily="18" charset="2"/>
              <a:buChar char="-"/>
              <a:defRPr sz="800"/>
            </a:lvl5pPr>
            <a:lvl6pPr marL="273472" indent="-93556">
              <a:spcBef>
                <a:spcPts val="300"/>
              </a:spcBef>
              <a:buFont typeface="Symbol" pitchFamily="18" charset="2"/>
              <a:buChar char="-"/>
              <a:defRPr sz="800"/>
            </a:lvl6pPr>
            <a:lvl7pPr marL="273472" indent="-93556">
              <a:spcBef>
                <a:spcPts val="300"/>
              </a:spcBef>
              <a:buFont typeface="Symbol" pitchFamily="18" charset="2"/>
              <a:buChar char="-"/>
              <a:defRPr sz="800"/>
            </a:lvl7pPr>
            <a:lvl8pPr marL="273472" indent="-93556">
              <a:spcBef>
                <a:spcPts val="300"/>
              </a:spcBef>
              <a:buFont typeface="Symbol" pitchFamily="18" charset="2"/>
              <a:buChar char="-"/>
              <a:defRPr sz="800"/>
            </a:lvl8pPr>
            <a:lvl9pPr marL="273472" indent="-93556">
              <a:spcBef>
                <a:spcPts val="300"/>
              </a:spcBef>
              <a:buFont typeface="Symbol" pitchFamily="18" charset="2"/>
              <a:buChar char="-"/>
              <a:defRPr sz="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00" b="1">
                <a:solidFill>
                  <a:schemeClr val="bg2"/>
                </a:solidFill>
              </a:defRPr>
            </a:lvl1pPr>
            <a:lvl2pPr marL="272922" indent="-103141"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2922" indent="-93618">
              <a:buFont typeface="Symbol" pitchFamily="18" charset="2"/>
              <a:buNone/>
              <a:defRPr sz="800"/>
            </a:lvl3pPr>
            <a:lvl4pPr marL="272922" indent="-93618">
              <a:defRPr sz="800"/>
            </a:lvl4pPr>
            <a:lvl5pPr marL="272922" indent="-93618">
              <a:buFont typeface="Symbol" pitchFamily="18" charset="2"/>
              <a:buChar char="-"/>
              <a:defRPr sz="800"/>
            </a:lvl5pPr>
            <a:lvl6pPr marL="273472" indent="-93556">
              <a:spcBef>
                <a:spcPts val="300"/>
              </a:spcBef>
              <a:buFont typeface="Symbol" pitchFamily="18" charset="2"/>
              <a:buChar char="-"/>
              <a:defRPr sz="800"/>
            </a:lvl6pPr>
            <a:lvl7pPr marL="273472" indent="-93556">
              <a:spcBef>
                <a:spcPts val="300"/>
              </a:spcBef>
              <a:buFont typeface="Symbol" pitchFamily="18" charset="2"/>
              <a:buChar char="-"/>
              <a:defRPr sz="800"/>
            </a:lvl7pPr>
            <a:lvl8pPr marL="273472" indent="-93556">
              <a:spcBef>
                <a:spcPts val="300"/>
              </a:spcBef>
              <a:buFont typeface="Symbol" pitchFamily="18" charset="2"/>
              <a:buChar char="-"/>
              <a:defRPr sz="800"/>
            </a:lvl8pPr>
            <a:lvl9pPr marL="273472" indent="-93556">
              <a:spcBef>
                <a:spcPts val="300"/>
              </a:spcBef>
              <a:buFont typeface="Symbol" pitchFamily="18" charset="2"/>
              <a:buChar char="-"/>
              <a:defRPr sz="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8A032-E8AA-8844-BCB2-DAACE2AB155C}" type="datetime1">
              <a:rPr lang="pl-PL" smtClean="0"/>
              <a:t>14-02-10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82447-16AA-CA42-B142-1B1DCB4BD3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080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aalto_eng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120412" cy="163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1" y="1771200"/>
            <a:ext cx="7772400" cy="1332000"/>
          </a:xfrm>
        </p:spPr>
        <p:txBody>
          <a:bodyPr/>
          <a:lstStyle>
            <a:lvl1pPr>
              <a:defRPr sz="4000">
                <a:solidFill>
                  <a:srgbClr val="FF7900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0" y="3143248"/>
            <a:ext cx="6285600" cy="2340000"/>
          </a:xfrm>
        </p:spPr>
        <p:txBody>
          <a:bodyPr/>
          <a:lstStyle>
            <a:lvl1pPr marL="0" indent="0" algn="l">
              <a:buNone/>
              <a:defRPr>
                <a:solidFill>
                  <a:srgbClr val="FF7900"/>
                </a:solidFill>
                <a:latin typeface="Georgia" pitchFamily="18" charset="0"/>
              </a:defRPr>
            </a:lvl1pPr>
            <a:lvl2pPr marL="456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144400" y="5961600"/>
            <a:ext cx="1962000" cy="6336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253" indent="-284268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426800" y="5961600"/>
            <a:ext cx="1134000" cy="6336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253" indent="-284268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62000" y="6138000"/>
            <a:ext cx="2026800" cy="4572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253" indent="-284268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72400" y="6138000"/>
            <a:ext cx="2048400" cy="4572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253" indent="-284268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72400" y="5961600"/>
            <a:ext cx="2048400" cy="1764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741253" indent="-284268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>
          <a:xfrm>
            <a:off x="2861897" y="5961185"/>
            <a:ext cx="2028092" cy="175846"/>
          </a:xfrm>
        </p:spPr>
        <p:txBody>
          <a:bodyPr wrap="none"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2AAC285-D5F4-AB47-8394-2645BB5CB2DC}" type="datetime1">
              <a:rPr lang="pl-PL" smtClean="0"/>
              <a:t>14-02-10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860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titl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05914" y="405913"/>
            <a:ext cx="8326315" cy="5473211"/>
          </a:xfrm>
          <a:prstGeom prst="rect">
            <a:avLst/>
          </a:prstGeom>
          <a:solidFill>
            <a:srgbClr val="FF7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699" rIns="91396" bIns="4569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1" descr="aalto_eng_alakulm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959720"/>
            <a:ext cx="2693377" cy="89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01" y="547200"/>
            <a:ext cx="7772400" cy="2206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3" y="6145200"/>
            <a:ext cx="15372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00" b="1">
                <a:solidFill>
                  <a:schemeClr val="bg2"/>
                </a:solidFill>
              </a:defRPr>
            </a:lvl1pPr>
            <a:lvl2pPr marL="272922" indent="-103141"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2922" indent="-93618">
              <a:buFont typeface="Symbol" pitchFamily="18" charset="2"/>
              <a:buNone/>
              <a:defRPr sz="800"/>
            </a:lvl3pPr>
            <a:lvl4pPr marL="272922" indent="-93618">
              <a:defRPr sz="800"/>
            </a:lvl4pPr>
            <a:lvl5pPr marL="272922" indent="-93618">
              <a:buFont typeface="Symbol" pitchFamily="18" charset="2"/>
              <a:buChar char="-"/>
              <a:defRPr sz="800"/>
            </a:lvl5pPr>
            <a:lvl6pPr marL="273472" indent="-93556">
              <a:spcBef>
                <a:spcPts val="300"/>
              </a:spcBef>
              <a:buFont typeface="Symbol" pitchFamily="18" charset="2"/>
              <a:buChar char="-"/>
              <a:defRPr sz="800"/>
            </a:lvl6pPr>
            <a:lvl7pPr marL="273472" indent="-93556">
              <a:spcBef>
                <a:spcPts val="300"/>
              </a:spcBef>
              <a:buFont typeface="Symbol" pitchFamily="18" charset="2"/>
              <a:buChar char="-"/>
              <a:defRPr sz="800"/>
            </a:lvl7pPr>
            <a:lvl8pPr marL="273472" indent="-93556">
              <a:spcBef>
                <a:spcPts val="300"/>
              </a:spcBef>
              <a:buFont typeface="Symbol" pitchFamily="18" charset="2"/>
              <a:buChar char="-"/>
              <a:defRPr sz="800"/>
            </a:lvl8pPr>
            <a:lvl9pPr marL="273472" indent="-93556">
              <a:spcBef>
                <a:spcPts val="300"/>
              </a:spcBef>
              <a:buFont typeface="Symbol" pitchFamily="18" charset="2"/>
              <a:buChar char="-"/>
              <a:defRPr sz="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00" b="1">
                <a:solidFill>
                  <a:schemeClr val="bg2"/>
                </a:solidFill>
              </a:defRPr>
            </a:lvl1pPr>
            <a:lvl2pPr marL="272922" indent="-103141"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2922" indent="-93618">
              <a:buFont typeface="Symbol" pitchFamily="18" charset="2"/>
              <a:buNone/>
              <a:defRPr sz="800"/>
            </a:lvl3pPr>
            <a:lvl4pPr marL="272922" indent="-93618">
              <a:defRPr sz="800"/>
            </a:lvl4pPr>
            <a:lvl5pPr marL="272922" indent="-93618">
              <a:buFont typeface="Symbol" pitchFamily="18" charset="2"/>
              <a:buChar char="-"/>
              <a:defRPr sz="800"/>
            </a:lvl5pPr>
            <a:lvl6pPr marL="273472" indent="-93556">
              <a:spcBef>
                <a:spcPts val="300"/>
              </a:spcBef>
              <a:buFont typeface="Symbol" pitchFamily="18" charset="2"/>
              <a:buChar char="-"/>
              <a:defRPr sz="800"/>
            </a:lvl6pPr>
            <a:lvl7pPr marL="273472" indent="-93556">
              <a:spcBef>
                <a:spcPts val="300"/>
              </a:spcBef>
              <a:buFont typeface="Symbol" pitchFamily="18" charset="2"/>
              <a:buChar char="-"/>
              <a:defRPr sz="800"/>
            </a:lvl7pPr>
            <a:lvl8pPr marL="273472" indent="-93556">
              <a:spcBef>
                <a:spcPts val="300"/>
              </a:spcBef>
              <a:buFont typeface="Symbol" pitchFamily="18" charset="2"/>
              <a:buChar char="-"/>
              <a:defRPr sz="800"/>
            </a:lvl8pPr>
            <a:lvl9pPr marL="273472" indent="-93556">
              <a:spcBef>
                <a:spcPts val="300"/>
              </a:spcBef>
              <a:buFont typeface="Symbol" pitchFamily="18" charset="2"/>
              <a:buChar char="-"/>
              <a:defRPr sz="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36B98-B9DD-B549-955C-B07CD5F3C279}" type="datetime1">
              <a:rPr lang="pl-PL" smtClean="0"/>
              <a:t>14-02-10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FAD84-99AC-FA4D-81FF-293606C52E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0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7DADC-06E6-2948-A46E-2C1AB2C4FF39}" type="datetime1">
              <a:rPr lang="pl-PL" smtClean="0"/>
              <a:t>14-02-10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B747D-6E03-F64A-BF52-9ABEF81F84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90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72966" y="489438"/>
            <a:ext cx="7987811" cy="107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72966" y="1584082"/>
            <a:ext cx="7987811" cy="413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30467" y="6274777"/>
            <a:ext cx="1544515" cy="126023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 b="1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6E73EC18-07B5-F648-A838-5BE19BB59E92}" type="datetime1">
              <a:rPr lang="pl-PL" smtClean="0"/>
              <a:t>14-02-10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0467" y="6145823"/>
            <a:ext cx="1544515" cy="1245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b="1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20472" y="6381328"/>
            <a:ext cx="1544515" cy="126023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 b="1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69468D9E-29A5-B544-9B80-245F279C5D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571500" y="5813182"/>
            <a:ext cx="7987812" cy="65942"/>
          </a:xfrm>
          <a:prstGeom prst="rect">
            <a:avLst/>
          </a:prstGeom>
          <a:solidFill>
            <a:srgbClr val="FF790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2" name="Picture 8" descr="aalto_eng_alakulma.jp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9123"/>
            <a:ext cx="2693377" cy="97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3758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FF7900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7900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7900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7900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7900"/>
          </a:solidFill>
          <a:latin typeface="Arial" charset="0"/>
          <a:ea typeface="ＭＳ Ｐゴシック" charset="-128"/>
          <a:cs typeface="ＭＳ Ｐゴシック" charset="-128"/>
        </a:defRPr>
      </a:lvl5pPr>
      <a:lvl6pPr marL="457122" algn="l" rtl="0" fontAlgn="base">
        <a:spcBef>
          <a:spcPct val="0"/>
        </a:spcBef>
        <a:spcAft>
          <a:spcPct val="0"/>
        </a:spcAft>
        <a:defRPr sz="3200" b="1">
          <a:solidFill>
            <a:srgbClr val="FF7900"/>
          </a:solidFill>
          <a:latin typeface="Arial" charset="0"/>
          <a:ea typeface="ＭＳ Ｐゴシック" charset="-128"/>
          <a:cs typeface="ＭＳ Ｐゴシック" charset="-128"/>
        </a:defRPr>
      </a:lvl6pPr>
      <a:lvl7pPr marL="914245" algn="l" rtl="0" fontAlgn="base">
        <a:spcBef>
          <a:spcPct val="0"/>
        </a:spcBef>
        <a:spcAft>
          <a:spcPct val="0"/>
        </a:spcAft>
        <a:defRPr sz="3200" b="1">
          <a:solidFill>
            <a:srgbClr val="FF7900"/>
          </a:solidFill>
          <a:latin typeface="Arial" charset="0"/>
          <a:ea typeface="ＭＳ Ｐゴシック" charset="-128"/>
          <a:cs typeface="ＭＳ Ｐゴシック" charset="-128"/>
        </a:defRPr>
      </a:lvl7pPr>
      <a:lvl8pPr marL="1371368" algn="l" rtl="0" fontAlgn="base">
        <a:spcBef>
          <a:spcPct val="0"/>
        </a:spcBef>
        <a:spcAft>
          <a:spcPct val="0"/>
        </a:spcAft>
        <a:defRPr sz="3200" b="1">
          <a:solidFill>
            <a:srgbClr val="FF7900"/>
          </a:solidFill>
          <a:latin typeface="Arial" charset="0"/>
          <a:ea typeface="ＭＳ Ｐゴシック" charset="-128"/>
          <a:cs typeface="ＭＳ Ｐゴシック" charset="-128"/>
        </a:defRPr>
      </a:lvl8pPr>
      <a:lvl9pPr marL="1828490" algn="l" rtl="0" fontAlgn="base">
        <a:spcBef>
          <a:spcPct val="0"/>
        </a:spcBef>
        <a:spcAft>
          <a:spcPct val="0"/>
        </a:spcAft>
        <a:defRPr sz="3200" b="1">
          <a:solidFill>
            <a:srgbClr val="FF7900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1407" indent="-341407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1423" indent="-284261" algn="l" rtl="0" eaLnBrk="0" fontAlgn="base" hangingPunct="0">
        <a:spcBef>
          <a:spcPts val="404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1440" indent="-227116" algn="l" rtl="0" eaLnBrk="0" fontAlgn="base" hangingPunct="0">
        <a:spcBef>
          <a:spcPts val="404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98602" indent="-227116" algn="l" rtl="0" eaLnBrk="0" fontAlgn="base" hangingPunct="0">
        <a:spcBef>
          <a:spcPts val="404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5764" indent="-227116" algn="l" rtl="0" eaLnBrk="0" fontAlgn="base" hangingPunct="0">
        <a:spcBef>
          <a:spcPts val="3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174" indent="-228562" algn="l" defTabSz="914245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97" indent="-228562" algn="l" defTabSz="914245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19" indent="-228562" algn="l" defTabSz="914245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42" indent="-228562" algn="l" defTabSz="914245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2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2" algn="l" defTabSz="9142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5" algn="l" defTabSz="9142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8" algn="l" defTabSz="9142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90" algn="l" defTabSz="9142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13" algn="l" defTabSz="9142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35" algn="l" defTabSz="9142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57" algn="l" defTabSz="9142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80" algn="l" defTabSz="9142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41"/>
            <a:ext cx="8229600" cy="1143000"/>
          </a:xfrm>
          <a:prstGeom prst="rect">
            <a:avLst/>
          </a:prstGeom>
        </p:spPr>
        <p:txBody>
          <a:bodyPr vert="horz" lIns="91418" tIns="45708" rIns="91418" bIns="45708" rtlCol="0" anchor="ctr">
            <a:normAutofit/>
          </a:bodyPr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00204"/>
            <a:ext cx="8229600" cy="4525963"/>
          </a:xfrm>
          <a:prstGeom prst="rect">
            <a:avLst/>
          </a:prstGeom>
        </p:spPr>
        <p:txBody>
          <a:bodyPr vert="horz" lIns="91418" tIns="45708" rIns="91418" bIns="45708" rtlCol="0">
            <a:normAutofit/>
          </a:bodyPr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18" tIns="45708" rIns="91418" bIns="4570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089"/>
            <a:fld id="{428C6F55-5A76-174C-8B4C-F030F0901725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14-02-10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6356355"/>
            <a:ext cx="2895600" cy="365125"/>
          </a:xfrm>
          <a:prstGeom prst="rect">
            <a:avLst/>
          </a:prstGeom>
        </p:spPr>
        <p:txBody>
          <a:bodyPr vert="horz" lIns="91418" tIns="45708" rIns="91418" bIns="4570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08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18" tIns="45708" rIns="91418" bIns="4570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089"/>
            <a:fld id="{3ED75DDF-20EB-E246-9E06-DD1F8AB0F9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08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38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0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7" indent="-342817" algn="l" defTabSz="4570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9" indent="-285680" algn="l" defTabSz="4570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21" indent="-228544" algn="l" defTabSz="4570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10" indent="-228544" algn="l" defTabSz="4570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98" indent="-228544" algn="l" defTabSz="4570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86" indent="-228544" algn="l" defTabSz="4570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73" indent="-228544" algn="l" defTabSz="4570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62" indent="-228544" algn="l" defTabSz="4570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51" indent="-228544" algn="l" defTabSz="4570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9" algn="l" defTabSz="457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7" algn="l" defTabSz="457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4" algn="l" defTabSz="457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52" algn="l" defTabSz="457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41" algn="l" defTabSz="457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30" algn="l" defTabSz="457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18" algn="l" defTabSz="457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06" algn="l" defTabSz="457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5.png"/><Relationship Id="rId8" Type="http://schemas.openxmlformats.org/officeDocument/2006/relationships/hyperlink" Target="http://www.netlab.tkk.fi/~jo/papers/2013-nordsec-peershare.pdf" TargetMode="Externa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ilianodc.com/PAPERS/DMP-IJIS13.pdf" TargetMode="External"/><Relationship Id="rId4" Type="http://schemas.openxmlformats.org/officeDocument/2006/relationships/hyperlink" Target="http://eprint.iacr.org/2010/469.pdf" TargetMode="Externa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.bin"/><Relationship Id="rId20" Type="http://schemas.openxmlformats.org/officeDocument/2006/relationships/image" Target="../media/image19.emf"/><Relationship Id="rId21" Type="http://schemas.openxmlformats.org/officeDocument/2006/relationships/oleObject" Target="../embeddings/oleObject10.bin"/><Relationship Id="rId22" Type="http://schemas.openxmlformats.org/officeDocument/2006/relationships/image" Target="../media/image20.wmf"/><Relationship Id="rId23" Type="http://schemas.openxmlformats.org/officeDocument/2006/relationships/oleObject" Target="../embeddings/oleObject11.bin"/><Relationship Id="rId24" Type="http://schemas.openxmlformats.org/officeDocument/2006/relationships/image" Target="../media/image21.wmf"/><Relationship Id="rId25" Type="http://schemas.openxmlformats.org/officeDocument/2006/relationships/oleObject" Target="../embeddings/oleObject12.bin"/><Relationship Id="rId26" Type="http://schemas.openxmlformats.org/officeDocument/2006/relationships/image" Target="../media/image22.wmf"/><Relationship Id="rId27" Type="http://schemas.openxmlformats.org/officeDocument/2006/relationships/oleObject" Target="../embeddings/oleObject13.bin"/><Relationship Id="rId28" Type="http://schemas.openxmlformats.org/officeDocument/2006/relationships/image" Target="../media/image23.wmf"/><Relationship Id="rId29" Type="http://schemas.openxmlformats.org/officeDocument/2006/relationships/oleObject" Target="../embeddings/oleObject14.bin"/><Relationship Id="rId30" Type="http://schemas.openxmlformats.org/officeDocument/2006/relationships/image" Target="../media/image24.emf"/><Relationship Id="rId31" Type="http://schemas.openxmlformats.org/officeDocument/2006/relationships/oleObject" Target="../embeddings/oleObject15.bin"/><Relationship Id="rId32" Type="http://schemas.openxmlformats.org/officeDocument/2006/relationships/image" Target="../media/image25.emf"/><Relationship Id="rId10" Type="http://schemas.openxmlformats.org/officeDocument/2006/relationships/image" Target="../media/image14.wmf"/><Relationship Id="rId11" Type="http://schemas.openxmlformats.org/officeDocument/2006/relationships/oleObject" Target="../embeddings/oleObject5.bin"/><Relationship Id="rId12" Type="http://schemas.openxmlformats.org/officeDocument/2006/relationships/image" Target="../media/image15.w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16.wmf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17.wmf"/><Relationship Id="rId17" Type="http://schemas.openxmlformats.org/officeDocument/2006/relationships/oleObject" Target="../embeddings/oleObject8.bin"/><Relationship Id="rId18" Type="http://schemas.openxmlformats.org/officeDocument/2006/relationships/image" Target="../media/image18.wmf"/><Relationship Id="rId19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2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13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26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" Target="slide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7" Type="http://schemas.openxmlformats.org/officeDocument/2006/relationships/hyperlink" Target="http://www.washingtonpost.com/world/national-security/nsa-tracking-cellphone-locations-worldwide-snowden-documents-show/2013/12/04/5492873a-5cf2-11e3-bc56-c6ca94801fac_story.html" TargetMode="External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07/978-3-642-14577-3_13" TargetMode="External"/><Relationship Id="rId4" Type="http://schemas.openxmlformats.org/officeDocument/2006/relationships/hyperlink" Target="http://dx.doi.org/10.1007/978-3-642-17373-8_13" TargetMode="External"/><Relationship Id="rId5" Type="http://schemas.openxmlformats.org/officeDocument/2006/relationships/hyperlink" Target="http://www.ics.uci.edu/~gts/paps/psi-ca.pdf" TargetMode="Externa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056" y="1381888"/>
            <a:ext cx="8532440" cy="1975104"/>
          </a:xfrm>
        </p:spPr>
        <p:txBody>
          <a:bodyPr/>
          <a:lstStyle/>
          <a:p>
            <a:r>
              <a:rPr lang="en-US" dirty="0" smtClean="0"/>
              <a:t>Do I Know </a:t>
            </a:r>
            <a:r>
              <a:rPr lang="en-US" dirty="0"/>
              <a:t>Y</a:t>
            </a:r>
            <a:r>
              <a:rPr lang="en-US" dirty="0" smtClean="0"/>
              <a:t>ou?</a:t>
            </a:r>
            <a:br>
              <a:rPr lang="en-US" dirty="0" smtClean="0"/>
            </a:br>
            <a:r>
              <a:rPr lang="en-US" sz="1800" dirty="0" smtClean="0"/>
              <a:t>Efficient, Privacy-Preserving Protocols for Finding Common Friends</a:t>
            </a:r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834641"/>
            <a:ext cx="8712968" cy="1508760"/>
          </a:xfrm>
        </p:spPr>
        <p:txBody>
          <a:bodyPr/>
          <a:lstStyle/>
          <a:p>
            <a:r>
              <a:rPr lang="en-US" dirty="0" smtClean="0"/>
              <a:t>Marcin Nagy, Aalto University </a:t>
            </a:r>
          </a:p>
          <a:p>
            <a:r>
              <a:rPr lang="en-US" sz="1600" dirty="0" smtClean="0"/>
              <a:t>(joint work with </a:t>
            </a:r>
            <a:r>
              <a:rPr lang="en-US" sz="1600" dirty="0" err="1" smtClean="0"/>
              <a:t>Emiliano</a:t>
            </a:r>
            <a:r>
              <a:rPr lang="en-US" sz="1600" dirty="0" smtClean="0"/>
              <a:t> De </a:t>
            </a:r>
            <a:r>
              <a:rPr lang="en-US" sz="1600" dirty="0" err="1" smtClean="0"/>
              <a:t>Cristofaro</a:t>
            </a:r>
            <a:r>
              <a:rPr lang="en-US" sz="1600" dirty="0" smtClean="0"/>
              <a:t>, Alexandra </a:t>
            </a:r>
            <a:r>
              <a:rPr lang="en-US" sz="1600" dirty="0" err="1" smtClean="0"/>
              <a:t>Dmitrienko</a:t>
            </a:r>
            <a:r>
              <a:rPr lang="en-US" sz="1600" dirty="0" smtClean="0"/>
              <a:t>, N. </a:t>
            </a:r>
            <a:r>
              <a:rPr lang="en-US" sz="1600" dirty="0" err="1" smtClean="0"/>
              <a:t>Asokan</a:t>
            </a:r>
            <a:r>
              <a:rPr lang="en-US" sz="1600" dirty="0" smtClean="0"/>
              <a:t>, Ahmad-Reza </a:t>
            </a:r>
            <a:r>
              <a:rPr lang="en-US" sz="1600" dirty="0" err="1" smtClean="0"/>
              <a:t>Sadeghi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5652120" y="5085184"/>
            <a:ext cx="2276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</a:t>
            </a:r>
            <a:r>
              <a:rPr lang="en-US" baseline="30000" dirty="0" smtClean="0"/>
              <a:t>th</a:t>
            </a:r>
            <a:r>
              <a:rPr lang="en-US" dirty="0" smtClean="0"/>
              <a:t> December 2013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asokan\AppData\Local\Microsoft\Windows\Temporary Internet Files\Content.IE5\MC7EJK04\MC90043488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7684" y="3212976"/>
            <a:ext cx="800100" cy="800100"/>
          </a:xfrm>
          <a:prstGeom prst="rect">
            <a:avLst/>
          </a:prstGeom>
          <a:noFill/>
        </p:spPr>
      </p:pic>
      <p:pic>
        <p:nvPicPr>
          <p:cNvPr id="26" name="Picture 4" descr="C:\Users\asokan\AppData\Local\Microsoft\Windows\Temporary Internet Files\Content.IE5\A5YADNQ6\MC900432626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63791" y="3260551"/>
            <a:ext cx="804545" cy="804545"/>
          </a:xfrm>
          <a:prstGeom prst="rect">
            <a:avLst/>
          </a:prstGeom>
          <a:noFill/>
        </p:spPr>
      </p:pic>
      <p:sp>
        <p:nvSpPr>
          <p:cNvPr id="39" name="Left-Right Arrow 38"/>
          <p:cNvSpPr>
            <a:spLocks noChangeAspect="1"/>
          </p:cNvSpPr>
          <p:nvPr/>
        </p:nvSpPr>
        <p:spPr>
          <a:xfrm>
            <a:off x="2699792" y="3284984"/>
            <a:ext cx="3715613" cy="60486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PSI</a:t>
            </a:r>
            <a:endParaRPr lang="en-US" dirty="0"/>
          </a:p>
        </p:txBody>
      </p:sp>
      <p:sp>
        <p:nvSpPr>
          <p:cNvPr id="40" name="Arc 39"/>
          <p:cNvSpPr>
            <a:spLocks noChangeAspect="1"/>
          </p:cNvSpPr>
          <p:nvPr/>
        </p:nvSpPr>
        <p:spPr>
          <a:xfrm>
            <a:off x="2123728" y="2996952"/>
            <a:ext cx="1468963" cy="777686"/>
          </a:xfrm>
          <a:prstGeom prst="arc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c 40"/>
          <p:cNvSpPr>
            <a:spLocks noChangeAspect="1"/>
          </p:cNvSpPr>
          <p:nvPr/>
        </p:nvSpPr>
        <p:spPr>
          <a:xfrm flipH="1">
            <a:off x="5580112" y="2996952"/>
            <a:ext cx="1468963" cy="777686"/>
          </a:xfrm>
          <a:prstGeom prst="arc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c 41"/>
          <p:cNvSpPr>
            <a:spLocks noChangeAspect="1"/>
          </p:cNvSpPr>
          <p:nvPr/>
        </p:nvSpPr>
        <p:spPr>
          <a:xfrm flipV="1">
            <a:off x="2123728" y="3429000"/>
            <a:ext cx="1468963" cy="777686"/>
          </a:xfrm>
          <a:prstGeom prst="arc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c 42"/>
          <p:cNvSpPr>
            <a:spLocks noChangeAspect="1"/>
          </p:cNvSpPr>
          <p:nvPr/>
        </p:nvSpPr>
        <p:spPr>
          <a:xfrm flipH="1" flipV="1">
            <a:off x="5551309" y="3429000"/>
            <a:ext cx="1468963" cy="777686"/>
          </a:xfrm>
          <a:prstGeom prst="arc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itle 47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914400"/>
          </a:xfrm>
        </p:spPr>
        <p:txBody>
          <a:bodyPr/>
          <a:lstStyle/>
          <a:p>
            <a:r>
              <a:rPr lang="en-US" sz="3200" dirty="0" smtClean="0"/>
              <a:t>Finding Common Friends using PSI naively</a:t>
            </a:r>
            <a:endParaRPr lang="en-US" sz="3200" dirty="0"/>
          </a:p>
        </p:txBody>
      </p:sp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695423"/>
              </p:ext>
            </p:extLst>
          </p:nvPr>
        </p:nvGraphicFramePr>
        <p:xfrm>
          <a:off x="1763688" y="1485386"/>
          <a:ext cx="907200" cy="1655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7200"/>
              </a:tblGrid>
              <a:tr h="375300">
                <a:tc>
                  <a:txBody>
                    <a:bodyPr/>
                    <a:lstStyle/>
                    <a:p>
                      <a:r>
                        <a:rPr lang="en-US" sz="1300" b="0" dirty="0" smtClean="0"/>
                        <a:t>Friend ID</a:t>
                      </a:r>
                      <a:endParaRPr lang="en-US" sz="1300" b="0" dirty="0"/>
                    </a:p>
                  </a:txBody>
                  <a:tcPr marL="133442" marR="133442" marT="66721" marB="66721"/>
                </a:tc>
              </a:tr>
              <a:tr h="375300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Anna</a:t>
                      </a:r>
                      <a:endParaRPr lang="en-US" sz="1300" dirty="0"/>
                    </a:p>
                  </a:txBody>
                  <a:tcPr marL="133442" marR="133442" marT="66721" marB="66721"/>
                </a:tc>
              </a:tr>
              <a:tr h="375300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Carol</a:t>
                      </a:r>
                      <a:endParaRPr lang="en-US" sz="1300" dirty="0"/>
                    </a:p>
                  </a:txBody>
                  <a:tcPr marL="133442" marR="133442" marT="66721" marB="66721"/>
                </a:tc>
              </a:tr>
              <a:tr h="375300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...</a:t>
                      </a:r>
                      <a:endParaRPr lang="en-US" sz="1300" dirty="0"/>
                    </a:p>
                  </a:txBody>
                  <a:tcPr marL="133442" marR="133442" marT="66721" marB="66721"/>
                </a:tc>
              </a:tr>
            </a:tbl>
          </a:graphicData>
        </a:graphic>
      </p:graphicFrame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145321"/>
              </p:ext>
            </p:extLst>
          </p:nvPr>
        </p:nvGraphicFramePr>
        <p:xfrm>
          <a:off x="6401003" y="1556792"/>
          <a:ext cx="907301" cy="1502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7301"/>
              </a:tblGrid>
              <a:tr h="359852">
                <a:tc>
                  <a:txBody>
                    <a:bodyPr/>
                    <a:lstStyle/>
                    <a:p>
                      <a:r>
                        <a:rPr lang="en-US" sz="1300" b="0" dirty="0" smtClean="0"/>
                        <a:t>Friend ID</a:t>
                      </a:r>
                      <a:endParaRPr lang="en-US" sz="1300" b="0" dirty="0"/>
                    </a:p>
                  </a:txBody>
                  <a:tcPr marL="128017" marR="128017" marT="64007" marB="64007"/>
                </a:tc>
              </a:tr>
              <a:tr h="223861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Carol</a:t>
                      </a:r>
                      <a:endParaRPr lang="en-US" sz="1300" dirty="0"/>
                    </a:p>
                  </a:txBody>
                  <a:tcPr marL="128017" marR="128017" marT="64007" marB="64007"/>
                </a:tc>
              </a:tr>
              <a:tr h="223861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David</a:t>
                      </a:r>
                      <a:endParaRPr lang="en-US" sz="1300" dirty="0"/>
                    </a:p>
                  </a:txBody>
                  <a:tcPr marL="128017" marR="128017" marT="64007" marB="64007"/>
                </a:tc>
              </a:tr>
              <a:tr h="223861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...</a:t>
                      </a:r>
                      <a:endParaRPr lang="en-US" sz="1300" dirty="0"/>
                    </a:p>
                  </a:txBody>
                  <a:tcPr marL="128017" marR="128017" marT="64007" marB="64007"/>
                </a:tc>
              </a:tr>
            </a:tbl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6221529" y="4067780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“Carol”</a:t>
            </a:r>
            <a:endParaRPr lang="en-US" dirty="0"/>
          </a:p>
        </p:txBody>
      </p:sp>
      <p:graphicFrame>
        <p:nvGraphicFramePr>
          <p:cNvPr id="54" name="Table 5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577724002"/>
              </p:ext>
            </p:extLst>
          </p:nvPr>
        </p:nvGraphicFramePr>
        <p:xfrm>
          <a:off x="3621494" y="4491059"/>
          <a:ext cx="1814602" cy="11701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4894"/>
                <a:gridCol w="369708"/>
              </a:tblGrid>
              <a:tr h="39006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Privacy</a:t>
                      </a:r>
                      <a:endParaRPr lang="en-US" sz="1600" dirty="0"/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accent1"/>
                          </a:solidFill>
                          <a:sym typeface="Symbol"/>
                        </a:rPr>
                        <a:t>?</a:t>
                      </a:r>
                      <a:endParaRPr lang="en-US" sz="1600" b="1" dirty="0">
                        <a:solidFill>
                          <a:schemeClr val="accent2"/>
                        </a:solidFill>
                      </a:endParaRPr>
                    </a:p>
                  </a:txBody>
                  <a:tcPr marL="109728" marR="109728" marT="54864" marB="54864" anchor="ctr"/>
                </a:tc>
              </a:tr>
              <a:tr h="39006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Authenticity</a:t>
                      </a:r>
                      <a:endParaRPr lang="en-US" sz="1600" dirty="0"/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accent2"/>
                          </a:solidFill>
                          <a:sym typeface="Symbol"/>
                        </a:rPr>
                        <a:t></a:t>
                      </a:r>
                      <a:endParaRPr lang="en-US" sz="16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109728" marR="109728" marT="54864" marB="54864" anchor="ctr"/>
                </a:tc>
              </a:tr>
              <a:tr h="39006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Efficiency</a:t>
                      </a:r>
                      <a:endParaRPr lang="en-US" sz="1600" dirty="0"/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accent2"/>
                          </a:solidFill>
                          <a:sym typeface="Symbol"/>
                        </a:rPr>
                        <a:t></a:t>
                      </a:r>
                      <a:endParaRPr lang="en-US" sz="1600" b="1" dirty="0" smtClean="0">
                        <a:solidFill>
                          <a:schemeClr val="accent1"/>
                        </a:solidFill>
                      </a:endParaRPr>
                    </a:p>
                  </a:txBody>
                  <a:tcPr marL="109728" marR="109728" marT="54864" marB="54864" anchor="ctr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40311" y="3573016"/>
            <a:ext cx="595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Bob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452320" y="3573016"/>
            <a:ext cx="9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Angela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1" animBg="1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496" y="116632"/>
            <a:ext cx="8928992" cy="914400"/>
          </a:xfrm>
        </p:spPr>
        <p:txBody>
          <a:bodyPr/>
          <a:lstStyle/>
          <a:p>
            <a:r>
              <a:rPr lang="en-US" sz="3600" dirty="0" smtClean="0"/>
              <a:t>Finding Common Friends using PSI with capabilities</a:t>
            </a:r>
            <a:endParaRPr lang="en-US" sz="3600" dirty="0"/>
          </a:p>
        </p:txBody>
      </p:sp>
      <p:sp>
        <p:nvSpPr>
          <p:cNvPr id="15" name="Oval 14"/>
          <p:cNvSpPr/>
          <p:nvPr/>
        </p:nvSpPr>
        <p:spPr>
          <a:xfrm>
            <a:off x="1763688" y="2324447"/>
            <a:ext cx="144016" cy="14401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804248" y="3573016"/>
            <a:ext cx="144016" cy="14401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732240" y="1988840"/>
            <a:ext cx="144016" cy="14401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-66111" y="1268760"/>
            <a:ext cx="708638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 smtClean="0"/>
              <a:t>1. Distribute (short-lived) bearer capability to friends</a:t>
            </a:r>
            <a:endParaRPr lang="en-US" sz="2300" dirty="0"/>
          </a:p>
        </p:txBody>
      </p:sp>
      <p:sp>
        <p:nvSpPr>
          <p:cNvPr id="25" name="TextBox 24"/>
          <p:cNvSpPr txBox="1"/>
          <p:nvPr/>
        </p:nvSpPr>
        <p:spPr>
          <a:xfrm>
            <a:off x="-36512" y="4005064"/>
            <a:ext cx="897203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 smtClean="0"/>
              <a:t>2. Private Set Intersection on capability sets to find common friends</a:t>
            </a:r>
            <a:endParaRPr lang="en-US" sz="2300" dirty="0"/>
          </a:p>
        </p:txBody>
      </p:sp>
      <p:sp>
        <p:nvSpPr>
          <p:cNvPr id="31" name="Oval 30"/>
          <p:cNvSpPr/>
          <p:nvPr/>
        </p:nvSpPr>
        <p:spPr>
          <a:xfrm>
            <a:off x="2555776" y="5157192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667243" y="4509120"/>
            <a:ext cx="4920981" cy="1224136"/>
            <a:chOff x="1691680" y="5157192"/>
            <a:chExt cx="4920981" cy="1224136"/>
          </a:xfrm>
        </p:grpSpPr>
        <p:pic>
          <p:nvPicPr>
            <p:cNvPr id="1030" name="Picture 6" descr="C:\Users\asokan\AppData\Local\Microsoft\Windows\Temporary Internet Files\Content.IE5\MC7EJK04\MC900434884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63688" y="5373216"/>
              <a:ext cx="735038" cy="735038"/>
            </a:xfrm>
            <a:prstGeom prst="rect">
              <a:avLst/>
            </a:prstGeom>
            <a:noFill/>
          </p:spPr>
        </p:pic>
        <p:pic>
          <p:nvPicPr>
            <p:cNvPr id="26" name="Picture 4" descr="C:\Users\asokan\AppData\Local\Microsoft\Windows\Temporary Internet Files\Content.IE5\A5YADNQ6\MC900432626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40156" y="5373216"/>
              <a:ext cx="672505" cy="672505"/>
            </a:xfrm>
            <a:prstGeom prst="rect">
              <a:avLst/>
            </a:prstGeom>
            <a:noFill/>
          </p:spPr>
        </p:pic>
        <p:sp>
          <p:nvSpPr>
            <p:cNvPr id="29" name="Oval 28"/>
            <p:cNvSpPr/>
            <p:nvPr/>
          </p:nvSpPr>
          <p:spPr>
            <a:xfrm>
              <a:off x="1907704" y="5157192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2123728" y="5157192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2339752" y="5157192"/>
              <a:ext cx="144016" cy="14401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1691680" y="5157192"/>
              <a:ext cx="144016" cy="14401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6012160" y="5157192"/>
              <a:ext cx="144016" cy="14401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228184" y="5157192"/>
              <a:ext cx="144016" cy="14401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444208" y="5157192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5796136" y="5157192"/>
              <a:ext cx="144016" cy="144016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Left-Right Arrow 38"/>
            <p:cNvSpPr/>
            <p:nvPr/>
          </p:nvSpPr>
          <p:spPr>
            <a:xfrm>
              <a:off x="2699792" y="5517232"/>
              <a:ext cx="3096344" cy="504056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PSI</a:t>
              </a:r>
              <a:endParaRPr lang="en-US" dirty="0"/>
            </a:p>
          </p:txBody>
        </p:sp>
        <p:sp>
          <p:nvSpPr>
            <p:cNvPr id="40" name="Arc 39"/>
            <p:cNvSpPr/>
            <p:nvPr/>
          </p:nvSpPr>
          <p:spPr>
            <a:xfrm>
              <a:off x="2123728" y="5229200"/>
              <a:ext cx="1224136" cy="648072"/>
            </a:xfrm>
            <a:prstGeom prst="arc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Arc 40"/>
            <p:cNvSpPr/>
            <p:nvPr/>
          </p:nvSpPr>
          <p:spPr>
            <a:xfrm flipH="1">
              <a:off x="5076056" y="5229200"/>
              <a:ext cx="1224136" cy="648072"/>
            </a:xfrm>
            <a:prstGeom prst="arc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Arc 41"/>
            <p:cNvSpPr/>
            <p:nvPr/>
          </p:nvSpPr>
          <p:spPr>
            <a:xfrm flipV="1">
              <a:off x="2123728" y="5661250"/>
              <a:ext cx="1224136" cy="648072"/>
            </a:xfrm>
            <a:prstGeom prst="arc">
              <a:avLst/>
            </a:prstGeom>
            <a:ln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Arc 42"/>
            <p:cNvSpPr/>
            <p:nvPr/>
          </p:nvSpPr>
          <p:spPr>
            <a:xfrm flipH="1" flipV="1">
              <a:off x="5076056" y="5661250"/>
              <a:ext cx="1224136" cy="648072"/>
            </a:xfrm>
            <a:prstGeom prst="arc">
              <a:avLst/>
            </a:prstGeom>
            <a:ln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5940152" y="6237312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5736408" y="6237312"/>
              <a:ext cx="144016" cy="14401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83569" y="1253802"/>
            <a:ext cx="8424935" cy="2775695"/>
            <a:chOff x="683569" y="1397818"/>
            <a:chExt cx="8424935" cy="2775695"/>
          </a:xfrm>
        </p:grpSpPr>
        <p:pic>
          <p:nvPicPr>
            <p:cNvPr id="1026" name="Picture 2" descr="C:\Users\asokan\AppData\Local\Microsoft\Windows\Temporary Internet Files\Content.IE5\A5YADNQ6\MC900433947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683569" y="1892400"/>
              <a:ext cx="1704975" cy="1704975"/>
            </a:xfrm>
            <a:prstGeom prst="rect">
              <a:avLst/>
            </a:prstGeom>
            <a:noFill/>
          </p:spPr>
        </p:pic>
        <p:pic>
          <p:nvPicPr>
            <p:cNvPr id="1028" name="Picture 4" descr="C:\Users\asokan\AppData\Local\Microsoft\Windows\Temporary Internet Files\Content.IE5\A5YADNQ6\MC900432626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48264" y="3501008"/>
              <a:ext cx="672505" cy="672505"/>
            </a:xfrm>
            <a:prstGeom prst="rect">
              <a:avLst/>
            </a:prstGeom>
            <a:noFill/>
          </p:spPr>
        </p:pic>
        <p:pic>
          <p:nvPicPr>
            <p:cNvPr id="1029" name="Picture 5" descr="C:\Users\asokan\AppData\Local\Microsoft\Windows\Temporary Internet Files\Content.IE5\NLQV7G9N\MC900433958[1]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258100" y="2348881"/>
              <a:ext cx="850404" cy="850404"/>
            </a:xfrm>
            <a:prstGeom prst="rect">
              <a:avLst/>
            </a:prstGeom>
            <a:noFill/>
          </p:spPr>
        </p:pic>
        <p:grpSp>
          <p:nvGrpSpPr>
            <p:cNvPr id="2" name="Group 19"/>
            <p:cNvGrpSpPr/>
            <p:nvPr/>
          </p:nvGrpSpPr>
          <p:grpSpPr>
            <a:xfrm>
              <a:off x="2555776" y="2180431"/>
              <a:ext cx="5544616" cy="1426050"/>
              <a:chOff x="1922760" y="4430440"/>
              <a:chExt cx="2649240" cy="1426050"/>
            </a:xfrm>
          </p:grpSpPr>
          <p:sp>
            <p:nvSpPr>
              <p:cNvPr id="19" name="Right Arrow 18"/>
              <p:cNvSpPr/>
              <p:nvPr/>
            </p:nvSpPr>
            <p:spPr>
              <a:xfrm>
                <a:off x="2627784" y="4930777"/>
                <a:ext cx="1944216" cy="432048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Bent Arrow 16"/>
              <p:cNvSpPr/>
              <p:nvPr/>
            </p:nvSpPr>
            <p:spPr>
              <a:xfrm rot="5400000" flipH="1">
                <a:off x="2631976" y="3721224"/>
                <a:ext cx="813816" cy="2232248"/>
              </a:xfrm>
              <a:prstGeom prst="ben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Bent Arrow 17"/>
              <p:cNvSpPr/>
              <p:nvPr/>
            </p:nvSpPr>
            <p:spPr>
              <a:xfrm rot="16200000" flipH="1" flipV="1">
                <a:off x="2631976" y="4333458"/>
                <a:ext cx="813816" cy="2232248"/>
              </a:xfrm>
              <a:prstGeom prst="ben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" name="Cloud 15"/>
            <p:cNvSpPr/>
            <p:nvPr/>
          </p:nvSpPr>
          <p:spPr>
            <a:xfrm>
              <a:off x="2843808" y="2108424"/>
              <a:ext cx="2448272" cy="1728192"/>
            </a:xfrm>
            <a:prstGeom prst="cloud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Social Network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pic>
          <p:nvPicPr>
            <p:cNvPr id="46" name="Picture 6" descr="C:\Users\asokan\AppData\Local\Microsoft\Windows\Temporary Internet Files\Content.IE5\MC7EJK04\MC900434884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45274" y="1397818"/>
              <a:ext cx="735038" cy="735038"/>
            </a:xfrm>
            <a:prstGeom prst="rect">
              <a:avLst/>
            </a:prstGeom>
            <a:noFill/>
          </p:spPr>
        </p:pic>
        <p:pic>
          <p:nvPicPr>
            <p:cNvPr id="48" name="Picture 3" descr="C:\Users\asokan\AppData\Local\Microsoft\Windows\Temporary Internet Files\Content.IE5\A5YADNQ6\MC900434879[1]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652120" y="2564904"/>
              <a:ext cx="642938" cy="642938"/>
            </a:xfrm>
            <a:prstGeom prst="rect">
              <a:avLst/>
            </a:prstGeom>
            <a:noFill/>
          </p:spPr>
        </p:pic>
      </p:grpSp>
      <p:graphicFrame>
        <p:nvGraphicFramePr>
          <p:cNvPr id="49" name="Table 4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175936443"/>
              </p:ext>
            </p:extLst>
          </p:nvPr>
        </p:nvGraphicFramePr>
        <p:xfrm>
          <a:off x="7236296" y="764704"/>
          <a:ext cx="1907704" cy="144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852"/>
                <a:gridCol w="953852"/>
              </a:tblGrid>
              <a:tr h="498517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User</a:t>
                      </a:r>
                      <a:endParaRPr lang="en-US" sz="1100" b="0" dirty="0"/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Capability</a:t>
                      </a:r>
                      <a:endParaRPr lang="en-US" sz="1100" dirty="0"/>
                    </a:p>
                  </a:txBody>
                  <a:tcPr marL="128016" marR="128016" marT="64008" marB="64008"/>
                </a:tc>
              </a:tr>
              <a:tr h="31388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Angela</a:t>
                      </a:r>
                      <a:endParaRPr lang="en-US" sz="1100" dirty="0"/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xx</a:t>
                      </a:r>
                      <a:endParaRPr lang="en-US" sz="1100" dirty="0"/>
                    </a:p>
                  </a:txBody>
                  <a:tcPr marL="128016" marR="128016" marT="64008" marB="64008"/>
                </a:tc>
              </a:tr>
              <a:tr h="31388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Bob</a:t>
                      </a:r>
                      <a:endParaRPr lang="en-US" sz="1100" dirty="0"/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xx</a:t>
                      </a:r>
                      <a:endParaRPr lang="en-US" sz="1100" dirty="0"/>
                    </a:p>
                  </a:txBody>
                  <a:tcPr marL="128016" marR="128016" marT="64008" marB="64008"/>
                </a:tc>
              </a:tr>
              <a:tr h="31388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...</a:t>
                      </a:r>
                      <a:endParaRPr lang="en-US" sz="1100" dirty="0"/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...</a:t>
                      </a:r>
                      <a:endParaRPr lang="en-US" sz="1100" dirty="0"/>
                    </a:p>
                  </a:txBody>
                  <a:tcPr marL="128016" marR="128016" marT="64008" marB="64008"/>
                </a:tc>
              </a:tr>
            </a:tbl>
          </a:graphicData>
        </a:graphic>
      </p:graphicFrame>
      <p:sp>
        <p:nvSpPr>
          <p:cNvPr id="50" name="Oval 49"/>
          <p:cNvSpPr/>
          <p:nvPr/>
        </p:nvSpPr>
        <p:spPr>
          <a:xfrm>
            <a:off x="8172400" y="2852936"/>
            <a:ext cx="144016" cy="14401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3" name="Table 5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433025603"/>
              </p:ext>
            </p:extLst>
          </p:nvPr>
        </p:nvGraphicFramePr>
        <p:xfrm>
          <a:off x="6876256" y="4540202"/>
          <a:ext cx="1656184" cy="11210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6003"/>
                <a:gridCol w="390181"/>
              </a:tblGrid>
              <a:tr h="3736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Privacy</a:t>
                      </a:r>
                      <a:endParaRPr lang="en-US" sz="1400" dirty="0"/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1"/>
                          </a:solidFill>
                          <a:sym typeface="Symbol"/>
                        </a:rPr>
                        <a:t></a:t>
                      </a:r>
                      <a:endParaRPr lang="en-US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 marL="109728" marR="109728" marT="54864" marB="54864" anchor="ctr"/>
                </a:tc>
              </a:tr>
              <a:tr h="3736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Authenticity</a:t>
                      </a:r>
                      <a:endParaRPr lang="en-US" sz="1400" dirty="0"/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1"/>
                          </a:solidFill>
                          <a:sym typeface="Symbol"/>
                        </a:rPr>
                        <a:t></a:t>
                      </a:r>
                      <a:endParaRPr lang="en-US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 marL="109728" marR="109728" marT="54864" marB="54864" anchor="ctr"/>
                </a:tc>
              </a:tr>
              <a:tr h="3736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Efficiency</a:t>
                      </a:r>
                      <a:endParaRPr lang="en-US" sz="1400" dirty="0"/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accent2"/>
                          </a:solidFill>
                          <a:sym typeface="Symbol"/>
                        </a:rPr>
                        <a:t></a:t>
                      </a:r>
                      <a:endParaRPr lang="en-US" sz="1400" b="1" dirty="0" smtClean="0">
                        <a:solidFill>
                          <a:schemeClr val="accent1"/>
                        </a:solidFill>
                      </a:endParaRPr>
                    </a:p>
                  </a:txBody>
                  <a:tcPr marL="109728" marR="109728" marT="54864" marB="54864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99992" y="6309320"/>
            <a:ext cx="438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i="1" dirty="0" err="1" smtClean="0"/>
              <a:t>PeerShare</a:t>
            </a:r>
            <a:r>
              <a:rPr lang="en-US" dirty="0" smtClean="0"/>
              <a:t>, Nagy et. </a:t>
            </a:r>
            <a:r>
              <a:rPr lang="en-US" dirty="0"/>
              <a:t>a</a:t>
            </a:r>
            <a:r>
              <a:rPr lang="en-US" dirty="0" smtClean="0"/>
              <a:t>l., </a:t>
            </a:r>
            <a:r>
              <a:rPr lang="en-US" dirty="0" err="1" smtClean="0">
                <a:hlinkClick r:id="rId8"/>
              </a:rPr>
              <a:t>NordSec</a:t>
            </a:r>
            <a:r>
              <a:rPr lang="en-US" dirty="0" smtClean="0">
                <a:hlinkClick r:id="rId8"/>
              </a:rPr>
              <a:t> 2013</a:t>
            </a:r>
            <a:r>
              <a:rPr lang="en-US" dirty="0" smtClean="0"/>
              <a:t> ]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  <p:bldP spid="23" grpId="0" animBg="1"/>
      <p:bldP spid="24" grpId="0"/>
      <p:bldP spid="25" grpId="0"/>
      <p:bldP spid="31" grpId="0" animBg="1"/>
      <p:bldP spid="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Other approaches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966" y="1412776"/>
            <a:ext cx="8247506" cy="4306621"/>
          </a:xfrm>
        </p:spPr>
        <p:txBody>
          <a:bodyPr/>
          <a:lstStyle/>
          <a:p>
            <a:r>
              <a:rPr lang="en-US" sz="2600" dirty="0" smtClean="0"/>
              <a:t>Authorized PSI</a:t>
            </a:r>
          </a:p>
          <a:p>
            <a:pPr lvl="1"/>
            <a:r>
              <a:rPr lang="en-US" sz="2200" dirty="0" smtClean="0"/>
              <a:t>Input from one side (R), authorized by a trusted (off-line) CA</a:t>
            </a:r>
          </a:p>
          <a:p>
            <a:pPr lvl="1"/>
            <a:r>
              <a:rPr lang="en-US" sz="2200" dirty="0" smtClean="0"/>
              <a:t>O(n) modular exponentiations in the size of the input sets</a:t>
            </a:r>
          </a:p>
          <a:p>
            <a:pPr marL="457162" lvl="1" indent="0">
              <a:buNone/>
            </a:pPr>
            <a:endParaRPr lang="en-US" sz="2200" dirty="0"/>
          </a:p>
          <a:p>
            <a:pPr marL="457162" lvl="1" indent="0">
              <a:buNone/>
            </a:pPr>
            <a:endParaRPr lang="en-US" dirty="0" smtClean="0"/>
          </a:p>
          <a:p>
            <a:r>
              <a:rPr lang="en-US" sz="2600" dirty="0" smtClean="0"/>
              <a:t>Private discovery of common social contacts</a:t>
            </a:r>
          </a:p>
          <a:p>
            <a:pPr lvl="1"/>
            <a:r>
              <a:rPr lang="en-US" sz="2200" dirty="0" smtClean="0"/>
              <a:t>Friendship certificates exchanged ahead of time</a:t>
            </a:r>
          </a:p>
          <a:p>
            <a:pPr lvl="1"/>
            <a:r>
              <a:rPr lang="en-US" sz="2200" dirty="0" smtClean="0"/>
              <a:t>O(n) modular exponentiations in the size of the input sets</a:t>
            </a:r>
            <a:endParaRPr lang="en-US" sz="2200" dirty="0"/>
          </a:p>
        </p:txBody>
      </p:sp>
      <p:graphicFrame>
        <p:nvGraphicFramePr>
          <p:cNvPr id="4" name="Table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717418162"/>
              </p:ext>
            </p:extLst>
          </p:nvPr>
        </p:nvGraphicFramePr>
        <p:xfrm>
          <a:off x="6933862" y="4598874"/>
          <a:ext cx="1958618" cy="12063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9568"/>
                <a:gridCol w="399050"/>
              </a:tblGrid>
              <a:tr h="40213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Privacy</a:t>
                      </a:r>
                      <a:endParaRPr lang="en-US" sz="1600" dirty="0"/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accent1"/>
                          </a:solidFill>
                          <a:sym typeface="Symbol"/>
                        </a:rPr>
                        <a:t></a:t>
                      </a:r>
                      <a:endParaRPr lang="en-US" sz="1600" b="1" dirty="0">
                        <a:solidFill>
                          <a:schemeClr val="accent2"/>
                        </a:solidFill>
                      </a:endParaRPr>
                    </a:p>
                  </a:txBody>
                  <a:tcPr marL="109728" marR="109728" marT="54864" marB="54864"/>
                </a:tc>
              </a:tr>
              <a:tr h="40213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Authenticity</a:t>
                      </a:r>
                      <a:endParaRPr lang="en-US" sz="1600" dirty="0"/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accent1"/>
                          </a:solidFill>
                          <a:sym typeface="Symbol"/>
                        </a:rPr>
                        <a:t></a:t>
                      </a:r>
                      <a:endParaRPr lang="en-US" sz="1600" b="1" dirty="0">
                        <a:solidFill>
                          <a:schemeClr val="accent2"/>
                        </a:solidFill>
                      </a:endParaRPr>
                    </a:p>
                  </a:txBody>
                  <a:tcPr marL="109728" marR="109728" marT="54864" marB="54864"/>
                </a:tc>
              </a:tr>
              <a:tr h="40213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Efficiency</a:t>
                      </a:r>
                      <a:endParaRPr lang="en-US" sz="1600" dirty="0"/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accent2"/>
                          </a:solidFill>
                          <a:sym typeface="Symbol"/>
                        </a:rPr>
                        <a:t></a:t>
                      </a:r>
                      <a:endParaRPr lang="en-US" sz="1600" b="1" dirty="0" smtClean="0">
                        <a:solidFill>
                          <a:schemeClr val="accent1"/>
                        </a:solidFill>
                      </a:endParaRPr>
                    </a:p>
                  </a:txBody>
                  <a:tcPr marL="109728" marR="109728" marT="54864" marB="54864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AB747D-6E03-F64A-BF52-9ABEF81F844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87624" y="4653136"/>
            <a:ext cx="334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[De </a:t>
            </a:r>
            <a:r>
              <a:rPr lang="en-US" dirty="0" err="1" smtClean="0"/>
              <a:t>Cristofaro</a:t>
            </a:r>
            <a:r>
              <a:rPr lang="en-US" dirty="0" smtClean="0"/>
              <a:t> et. </a:t>
            </a:r>
            <a:r>
              <a:rPr lang="en-US" dirty="0"/>
              <a:t>a</a:t>
            </a:r>
            <a:r>
              <a:rPr lang="en-US" dirty="0" smtClean="0"/>
              <a:t>l., </a:t>
            </a:r>
            <a:r>
              <a:rPr lang="en-US" dirty="0" smtClean="0">
                <a:hlinkClick r:id="rId3"/>
              </a:rPr>
              <a:t>ACNS’11</a:t>
            </a:r>
            <a:r>
              <a:rPr lang="en-US" dirty="0" smtClean="0"/>
              <a:t>]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2636912"/>
            <a:ext cx="3674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[De </a:t>
            </a:r>
            <a:r>
              <a:rPr lang="en-US" dirty="0" err="1" smtClean="0"/>
              <a:t>Cristofaro</a:t>
            </a:r>
            <a:r>
              <a:rPr lang="en-US" dirty="0" smtClean="0"/>
              <a:t> et. </a:t>
            </a:r>
            <a:r>
              <a:rPr lang="en-US" dirty="0"/>
              <a:t>a</a:t>
            </a:r>
            <a:r>
              <a:rPr lang="en-US" dirty="0" smtClean="0"/>
              <a:t>l., </a:t>
            </a:r>
            <a:r>
              <a:rPr lang="en-US" dirty="0" smtClean="0">
                <a:hlinkClick r:id="rId4"/>
              </a:rPr>
              <a:t>Asiacrypt’10</a:t>
            </a:r>
            <a:r>
              <a:rPr lang="en-US" dirty="0" smtClean="0"/>
              <a:t>]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Outline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framework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AB747D-6E03-F64A-BF52-9ABEF81F844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25366" y="1813965"/>
            <a:ext cx="7987811" cy="413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1407" indent="-341407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423" indent="-284261" algn="l" rtl="0" eaLnBrk="0" fontAlgn="base" hangingPunct="0">
              <a:spcBef>
                <a:spcPts val="404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1440" indent="-227116" algn="l" rtl="0" eaLnBrk="0" fontAlgn="base" hangingPunct="0">
              <a:spcBef>
                <a:spcPts val="404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598602" indent="-227116" algn="l" rtl="0" eaLnBrk="0" fontAlgn="base" hangingPunct="0">
              <a:spcBef>
                <a:spcPts val="404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5764" indent="-227116" algn="l" rtl="0" eaLnBrk="0" fontAlgn="base" hangingPunct="0">
              <a:spcBef>
                <a:spcPts val="3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174" indent="-228562" algn="l" defTabSz="9142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97" indent="-228562" algn="l" defTabSz="9142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19" indent="-228562" algn="l" defTabSz="9142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42" indent="-228562" algn="l" defTabSz="9142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>
                <a:solidFill>
                  <a:schemeClr val="bg2"/>
                </a:solidFill>
              </a:rPr>
              <a:t>Current approaches</a:t>
            </a:r>
          </a:p>
          <a:p>
            <a:pPr>
              <a:lnSpc>
                <a:spcPct val="130000"/>
              </a:lnSpc>
            </a:pPr>
            <a:r>
              <a:rPr lang="en-US" sz="2600" dirty="0" smtClean="0">
                <a:solidFill>
                  <a:srgbClr val="009B3A"/>
                </a:solidFill>
              </a:rPr>
              <a:t>Our approach: using Bloom Filters</a:t>
            </a:r>
          </a:p>
          <a:p>
            <a:pPr>
              <a:lnSpc>
                <a:spcPct val="130000"/>
              </a:lnSpc>
            </a:pPr>
            <a:r>
              <a:rPr lang="en-US" sz="2600" dirty="0" smtClean="0">
                <a:solidFill>
                  <a:schemeClr val="bg2"/>
                </a:solidFill>
              </a:rPr>
              <a:t>“Common Friends” framework </a:t>
            </a:r>
          </a:p>
          <a:p>
            <a:pPr marL="0" indent="0">
              <a:buFont typeface="Arial" charset="0"/>
              <a:buNone/>
            </a:pPr>
            <a:endParaRPr lang="en-US" sz="2600" dirty="0" smtClean="0">
              <a:solidFill>
                <a:srgbClr val="00B050"/>
              </a:solidFill>
            </a:endParaRPr>
          </a:p>
          <a:p>
            <a:r>
              <a:rPr lang="en-US" sz="2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Using bloom Filters</a:t>
            </a:r>
          </a:p>
          <a:p>
            <a:r>
              <a:rPr lang="en-US" sz="2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“Common Friends” framework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Can we build a faster “PSI”?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966" y="1584082"/>
            <a:ext cx="8175498" cy="4135315"/>
          </a:xfrm>
        </p:spPr>
        <p:txBody>
          <a:bodyPr/>
          <a:lstStyle/>
          <a:p>
            <a:pPr marL="341407" lvl="1" indent="-341407">
              <a:spcBef>
                <a:spcPts val="600"/>
              </a:spcBef>
              <a:buFont typeface="Arial" charset="0"/>
              <a:buChar char="•"/>
            </a:pPr>
            <a:r>
              <a:rPr lang="en-US" sz="2600" dirty="0" smtClean="0"/>
              <a:t>Why are classic PSIs slow? </a:t>
            </a:r>
          </a:p>
          <a:p>
            <a:pPr marL="741424" lvl="2" indent="-341407">
              <a:spcBef>
                <a:spcPts val="600"/>
              </a:spcBef>
            </a:pPr>
            <a:r>
              <a:rPr lang="en-US" sz="2200" dirty="0" smtClean="0"/>
              <a:t>Designed to work even when input sets are enumerable </a:t>
            </a:r>
          </a:p>
          <a:p>
            <a:pPr marL="1198586" lvl="3" indent="-341407">
              <a:spcBef>
                <a:spcPts val="600"/>
              </a:spcBef>
            </a:pPr>
            <a:r>
              <a:rPr lang="en-US" sz="2000" dirty="0" smtClean="0"/>
              <a:t>i.e., elements are predictable</a:t>
            </a:r>
          </a:p>
          <a:p>
            <a:pPr marL="741424" lvl="2" indent="-341407">
              <a:spcBef>
                <a:spcPts val="600"/>
              </a:spcBef>
            </a:pPr>
            <a:r>
              <a:rPr lang="en-US" sz="2200" dirty="0" smtClean="0"/>
              <a:t>Naive hash-each-element approach fast, but insecure for enumerable input sets</a:t>
            </a:r>
          </a:p>
          <a:p>
            <a:r>
              <a:rPr lang="en-US" sz="2600" dirty="0" smtClean="0"/>
              <a:t>However, bearer capabilities are random</a:t>
            </a:r>
          </a:p>
          <a:p>
            <a:pPr lvl="1"/>
            <a:r>
              <a:rPr lang="en-US" sz="2200" dirty="0"/>
              <a:t>Hash-each-element approach is </a:t>
            </a:r>
            <a:r>
              <a:rPr lang="en-US" sz="2200" dirty="0" smtClean="0"/>
              <a:t>safe</a:t>
            </a:r>
          </a:p>
          <a:p>
            <a:pPr lvl="1"/>
            <a:r>
              <a:rPr lang="en-US" sz="2200" dirty="0" smtClean="0"/>
              <a:t>Still O(n) communication complexity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z="2800" b="1" dirty="0" smtClean="0"/>
              <a:t>Idea: use a Bloom Filter to represent input set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AB747D-6E03-F64A-BF52-9ABEF81F844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Bloom Filter?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Efficient data structure used for testing if an element is in the input set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AB747D-6E03-F64A-BF52-9ABEF81F844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540605"/>
            <a:ext cx="7488832" cy="26885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80312" y="2564904"/>
            <a:ext cx="1070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Inserting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24328" y="4869160"/>
            <a:ext cx="916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5576" y="4221088"/>
            <a:ext cx="12181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Source: Wikipedia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23571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3015282" y="3292242"/>
            <a:ext cx="3644950" cy="1072862"/>
            <a:chOff x="3015282" y="3292242"/>
            <a:chExt cx="3644950" cy="1072862"/>
          </a:xfrm>
        </p:grpSpPr>
        <p:sp>
          <p:nvSpPr>
            <p:cNvPr id="64" name="Rounded Rectangle 63"/>
            <p:cNvSpPr/>
            <p:nvPr/>
          </p:nvSpPr>
          <p:spPr>
            <a:xfrm>
              <a:off x="3015282" y="3356992"/>
              <a:ext cx="3456384" cy="100811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059832" y="3364250"/>
              <a:ext cx="1368152" cy="7848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i="1" dirty="0" smtClean="0">
                  <a:solidFill>
                    <a:srgbClr val="FFFFFF"/>
                  </a:solidFill>
                </a:rPr>
                <a:t>insert elements into BF</a:t>
              </a:r>
              <a:endParaRPr lang="en-US" sz="1500" i="1" dirty="0">
                <a:solidFill>
                  <a:srgbClr val="FFFFFF"/>
                </a:solidFill>
              </a:endParaRP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>
              <a:off x="3671674" y="4221088"/>
              <a:ext cx="2124462" cy="0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4986413" y="3292242"/>
              <a:ext cx="1673819" cy="7848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i="1" dirty="0" smtClean="0">
                  <a:solidFill>
                    <a:srgbClr val="FFFFFF"/>
                  </a:solidFill>
                </a:rPr>
                <a:t>check each elements for presence in BF </a:t>
              </a:r>
              <a:endParaRPr lang="en-US" sz="1500" i="1" dirty="0">
                <a:solidFill>
                  <a:srgbClr val="FFFFFF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452409" y="3851756"/>
              <a:ext cx="47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BF</a:t>
              </a:r>
              <a:endParaRPr lang="en-US" baseline="-25000" dirty="0">
                <a:solidFill>
                  <a:srgbClr val="FFFFFF"/>
                </a:solidFill>
              </a:endParaRPr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7544" y="188640"/>
            <a:ext cx="7987811" cy="1079989"/>
          </a:xfrm>
        </p:spPr>
        <p:txBody>
          <a:bodyPr/>
          <a:lstStyle/>
          <a:p>
            <a:r>
              <a:rPr lang="en-US" sz="3600" dirty="0" smtClean="0"/>
              <a:t>BFPSI Protocol</a:t>
            </a:r>
            <a:endParaRPr lang="en-US" sz="3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8385909C-EB0B-BE41-8CCD-398B39384B1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aphicFrame>
        <p:nvGraphicFramePr>
          <p:cNvPr id="23" name="Table 2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404323508"/>
              </p:ext>
            </p:extLst>
          </p:nvPr>
        </p:nvGraphicFramePr>
        <p:xfrm>
          <a:off x="6660232" y="2252848"/>
          <a:ext cx="2277040" cy="15361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7590"/>
                <a:gridCol w="769450"/>
              </a:tblGrid>
              <a:tr h="51206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Privacy</a:t>
                      </a:r>
                      <a:endParaRPr lang="en-US" sz="1600" dirty="0"/>
                    </a:p>
                  </a:txBody>
                  <a:tcPr marL="112260" marR="112260" marT="56124" marB="561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1"/>
                          </a:solidFill>
                          <a:sym typeface="Symbol"/>
                        </a:rPr>
                        <a:t></a:t>
                      </a:r>
                      <a:endParaRPr lang="en-US" sz="1600" b="1" dirty="0">
                        <a:solidFill>
                          <a:schemeClr val="accent2"/>
                        </a:solidFill>
                      </a:endParaRPr>
                    </a:p>
                  </a:txBody>
                  <a:tcPr marL="112260" marR="112260" marT="56124" marB="56124" anchor="ctr"/>
                </a:tc>
              </a:tr>
              <a:tr h="51206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Authenticity</a:t>
                      </a:r>
                      <a:endParaRPr lang="en-US" sz="1600" dirty="0"/>
                    </a:p>
                  </a:txBody>
                  <a:tcPr marL="112260" marR="112260" marT="56124" marB="561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1"/>
                          </a:solidFill>
                          <a:sym typeface="Symbol"/>
                        </a:rPr>
                        <a:t></a:t>
                      </a:r>
                      <a:endParaRPr lang="en-US" sz="1600" b="1" dirty="0">
                        <a:solidFill>
                          <a:schemeClr val="accent2"/>
                        </a:solidFill>
                      </a:endParaRPr>
                    </a:p>
                  </a:txBody>
                  <a:tcPr marL="112260" marR="112260" marT="56124" marB="56124" anchor="ctr"/>
                </a:tc>
              </a:tr>
              <a:tr h="51206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Efficiency</a:t>
                      </a:r>
                      <a:endParaRPr lang="en-US" sz="1600" dirty="0"/>
                    </a:p>
                  </a:txBody>
                  <a:tcPr marL="112260" marR="112260" marT="56124" marB="561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1"/>
                          </a:solidFill>
                          <a:sym typeface="Symbol"/>
                        </a:rPr>
                        <a:t></a:t>
                      </a:r>
                      <a:endParaRPr lang="en-US" sz="1600" b="1" dirty="0">
                        <a:solidFill>
                          <a:schemeClr val="accent2"/>
                        </a:solidFill>
                      </a:endParaRPr>
                    </a:p>
                  </a:txBody>
                  <a:tcPr marL="112260" marR="112260" marT="56124" marB="56124" anchor="ctr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660232" y="4150821"/>
            <a:ext cx="24042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Not a replacement for </a:t>
            </a:r>
            <a:endParaRPr lang="en-US" dirty="0" smtClean="0"/>
          </a:p>
          <a:p>
            <a:r>
              <a:rPr lang="en-US" dirty="0" smtClean="0"/>
              <a:t>PSI </a:t>
            </a:r>
            <a:r>
              <a:rPr lang="en-US" dirty="0"/>
              <a:t>in general!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583234" y="620688"/>
            <a:ext cx="1981945" cy="492418"/>
          </a:xfrm>
          <a:prstGeom prst="rect">
            <a:avLst/>
          </a:prstGeom>
          <a:noFill/>
        </p:spPr>
        <p:txBody>
          <a:bodyPr wrap="square" lIns="91418" tIns="45708" rIns="91418" bIns="45708" rtlCol="0">
            <a:spAutoFit/>
          </a:bodyPr>
          <a:lstStyle/>
          <a:p>
            <a:pPr algn="ctr" defTabSz="457089"/>
            <a:r>
              <a:rPr lang="en-US" sz="2600" b="1" dirty="0">
                <a:solidFill>
                  <a:prstClr val="black"/>
                </a:solidFill>
                <a:latin typeface="Helvetica"/>
                <a:cs typeface="Helvetica"/>
              </a:rPr>
              <a:t>Initiator I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535562" y="620688"/>
            <a:ext cx="2420814" cy="492418"/>
          </a:xfrm>
          <a:prstGeom prst="rect">
            <a:avLst/>
          </a:prstGeom>
          <a:noFill/>
        </p:spPr>
        <p:txBody>
          <a:bodyPr wrap="square" lIns="91418" tIns="45708" rIns="91418" bIns="45708" rtlCol="0">
            <a:spAutoFit/>
          </a:bodyPr>
          <a:lstStyle/>
          <a:p>
            <a:pPr algn="ctr" defTabSz="457089"/>
            <a:r>
              <a:rPr lang="en-US" sz="2600" b="1" dirty="0">
                <a:solidFill>
                  <a:prstClr val="black"/>
                </a:solidFill>
                <a:latin typeface="Helvetica"/>
                <a:cs typeface="Helvetica"/>
              </a:rPr>
              <a:t>Responder R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015282" y="2492896"/>
            <a:ext cx="3456384" cy="720080"/>
            <a:chOff x="3203848" y="2243742"/>
            <a:chExt cx="3024336" cy="720080"/>
          </a:xfrm>
        </p:grpSpPr>
        <p:sp>
          <p:nvSpPr>
            <p:cNvPr id="39" name="Rounded Rectangle 38"/>
            <p:cNvSpPr/>
            <p:nvPr/>
          </p:nvSpPr>
          <p:spPr>
            <a:xfrm>
              <a:off x="3203848" y="2243742"/>
              <a:ext cx="3024336" cy="72008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851920" y="2420888"/>
              <a:ext cx="17512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chemeClr val="bg1"/>
                  </a:solidFill>
                </a:rPr>
                <a:t>Channel binding</a:t>
              </a:r>
              <a:endParaRPr lang="en-US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015282" y="1556790"/>
            <a:ext cx="3456384" cy="792090"/>
            <a:chOff x="3203848" y="980728"/>
            <a:chExt cx="3024336" cy="706989"/>
          </a:xfrm>
        </p:grpSpPr>
        <p:sp>
          <p:nvSpPr>
            <p:cNvPr id="55" name="Rounded Rectangle 54"/>
            <p:cNvSpPr/>
            <p:nvPr/>
          </p:nvSpPr>
          <p:spPr>
            <a:xfrm>
              <a:off x="3203848" y="980728"/>
              <a:ext cx="3024336" cy="70698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851920" y="1041386"/>
              <a:ext cx="184317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>
                  <a:solidFill>
                    <a:schemeClr val="bg1"/>
                  </a:solidFill>
                </a:rPr>
                <a:t>S</a:t>
              </a:r>
              <a:r>
                <a:rPr lang="en-US" i="1" dirty="0" smtClean="0">
                  <a:solidFill>
                    <a:schemeClr val="bg1"/>
                  </a:solidFill>
                </a:rPr>
                <a:t>ecure channel </a:t>
              </a:r>
            </a:p>
            <a:p>
              <a:pPr algn="ctr"/>
              <a:r>
                <a:rPr lang="en-US" i="1" dirty="0" smtClean="0">
                  <a:solidFill>
                    <a:schemeClr val="bg1"/>
                  </a:solidFill>
                </a:rPr>
                <a:t>establishment</a:t>
              </a:r>
              <a:endParaRPr lang="en-US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015282" y="4509120"/>
            <a:ext cx="3456384" cy="864096"/>
            <a:chOff x="3203848" y="4293096"/>
            <a:chExt cx="3024336" cy="1008112"/>
          </a:xfrm>
        </p:grpSpPr>
        <p:sp>
          <p:nvSpPr>
            <p:cNvPr id="52" name="Rounded Rectangle 51"/>
            <p:cNvSpPr/>
            <p:nvPr/>
          </p:nvSpPr>
          <p:spPr>
            <a:xfrm>
              <a:off x="3203848" y="4293096"/>
              <a:ext cx="3024336" cy="100811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461115" y="4365104"/>
              <a:ext cx="27670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chemeClr val="bg1"/>
                  </a:solidFill>
                </a:rPr>
                <a:t>False positives removal</a:t>
              </a:r>
            </a:p>
            <a:p>
              <a:pPr algn="ctr"/>
              <a:r>
                <a:rPr lang="en-US" i="1" dirty="0" smtClean="0">
                  <a:solidFill>
                    <a:schemeClr val="bg1"/>
                  </a:solidFill>
                </a:rPr>
                <a:t>e.g., challenge-response</a:t>
              </a:r>
              <a:endParaRPr lang="en-US" i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3015282" y="1196752"/>
            <a:ext cx="0" cy="44644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471666" y="1196752"/>
            <a:ext cx="0" cy="45365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1691680" y="1124744"/>
            <a:ext cx="1656184" cy="720081"/>
            <a:chOff x="1907704" y="1484784"/>
            <a:chExt cx="1656184" cy="720081"/>
          </a:xfrm>
        </p:grpSpPr>
        <p:sp>
          <p:nvSpPr>
            <p:cNvPr id="26" name="Oval 25"/>
            <p:cNvSpPr/>
            <p:nvPr/>
          </p:nvSpPr>
          <p:spPr>
            <a:xfrm>
              <a:off x="2123728" y="1484784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339752" y="1484784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555776" y="1484784"/>
              <a:ext cx="144016" cy="14401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907704" y="1484784"/>
              <a:ext cx="144016" cy="14401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Arc 29"/>
            <p:cNvSpPr/>
            <p:nvPr/>
          </p:nvSpPr>
          <p:spPr>
            <a:xfrm>
              <a:off x="2339752" y="1556793"/>
              <a:ext cx="1224136" cy="648072"/>
            </a:xfrm>
            <a:prstGeom prst="arc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183634" y="1124743"/>
            <a:ext cx="1512168" cy="720081"/>
            <a:chOff x="5292080" y="1484784"/>
            <a:chExt cx="1512168" cy="720081"/>
          </a:xfrm>
        </p:grpSpPr>
        <p:sp>
          <p:nvSpPr>
            <p:cNvPr id="34" name="Oval 33"/>
            <p:cNvSpPr/>
            <p:nvPr/>
          </p:nvSpPr>
          <p:spPr>
            <a:xfrm>
              <a:off x="6228184" y="1484784"/>
              <a:ext cx="144016" cy="14401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444208" y="1484784"/>
              <a:ext cx="144016" cy="14401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6660232" y="1484784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012160" y="1484784"/>
              <a:ext cx="144016" cy="144016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Arc 37"/>
            <p:cNvSpPr/>
            <p:nvPr/>
          </p:nvSpPr>
          <p:spPr>
            <a:xfrm flipH="1">
              <a:off x="5292080" y="1556793"/>
              <a:ext cx="1224136" cy="648072"/>
            </a:xfrm>
            <a:prstGeom prst="arc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23528" y="2636912"/>
            <a:ext cx="2044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ED2939"/>
                </a:solidFill>
              </a:rPr>
              <a:t>Man-in-the-middle</a:t>
            </a:r>
            <a:endParaRPr lang="en-US" dirty="0">
              <a:solidFill>
                <a:srgbClr val="ED2939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67544" y="4869160"/>
            <a:ext cx="1711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ED2939"/>
                </a:solidFill>
              </a:rPr>
              <a:t>False positives</a:t>
            </a:r>
            <a:endParaRPr lang="en-US" dirty="0">
              <a:solidFill>
                <a:srgbClr val="ED2939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23528" y="1772816"/>
            <a:ext cx="1942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Insecure channel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23528" y="1311151"/>
            <a:ext cx="1724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Challenges</a:t>
            </a: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228184" y="5085183"/>
            <a:ext cx="1224136" cy="720081"/>
            <a:chOff x="5076056" y="4797152"/>
            <a:chExt cx="1224136" cy="720081"/>
          </a:xfrm>
        </p:grpSpPr>
        <p:sp>
          <p:nvSpPr>
            <p:cNvPr id="47" name="Arc 46"/>
            <p:cNvSpPr/>
            <p:nvPr/>
          </p:nvSpPr>
          <p:spPr>
            <a:xfrm flipH="1" flipV="1">
              <a:off x="5076056" y="4797152"/>
              <a:ext cx="1224136" cy="648072"/>
            </a:xfrm>
            <a:prstGeom prst="arc">
              <a:avLst/>
            </a:prstGeom>
            <a:ln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6084168" y="5373217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5880424" y="5373217"/>
              <a:ext cx="144016" cy="14401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63381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49" grpId="0"/>
      <p:bldP spid="50" grpId="0"/>
      <p:bldP spid="5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ounded Rectangle 56"/>
          <p:cNvSpPr/>
          <p:nvPr/>
        </p:nvSpPr>
        <p:spPr>
          <a:xfrm>
            <a:off x="251520" y="3140968"/>
            <a:ext cx="8712968" cy="576064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251520" y="980728"/>
            <a:ext cx="8712968" cy="864096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Left-Right Arrow 41"/>
          <p:cNvSpPr/>
          <p:nvPr/>
        </p:nvSpPr>
        <p:spPr>
          <a:xfrm>
            <a:off x="3189393" y="1200120"/>
            <a:ext cx="3026829" cy="418263"/>
          </a:xfrm>
          <a:prstGeom prst="leftRigh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08" rIns="91418" bIns="45708" rtlCol="0" anchor="ctr"/>
          <a:lstStyle/>
          <a:p>
            <a:pPr algn="ctr" defTabSz="457089"/>
            <a:endParaRPr lang="en-US" i="1">
              <a:solidFill>
                <a:prstClr val="white"/>
              </a:solidFill>
              <a:latin typeface="Times"/>
              <a:cs typeface="Times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251520" y="3789040"/>
            <a:ext cx="8712968" cy="3024336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251520" y="2060848"/>
            <a:ext cx="8712968" cy="969234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216215" y="714190"/>
            <a:ext cx="0" cy="61438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189382" y="714190"/>
            <a:ext cx="27056" cy="61438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3202093" y="4706716"/>
            <a:ext cx="3014129" cy="846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3645294"/>
              </p:ext>
            </p:extLst>
          </p:nvPr>
        </p:nvGraphicFramePr>
        <p:xfrm>
          <a:off x="4139953" y="4427538"/>
          <a:ext cx="1512168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25" name="Equation" r:id="rId3" imgW="1002960" imgH="203040" progId="Equation.3">
                  <p:embed/>
                </p:oleObj>
              </mc:Choice>
              <mc:Fallback>
                <p:oleObj name="Equation" r:id="rId3" imgW="10029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3" y="4427538"/>
                        <a:ext cx="1512168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Arrow Connector 26"/>
          <p:cNvCxnSpPr/>
          <p:nvPr/>
        </p:nvCxnSpPr>
        <p:spPr>
          <a:xfrm>
            <a:off x="3203848" y="5949280"/>
            <a:ext cx="3012374" cy="511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0761382"/>
              </p:ext>
            </p:extLst>
          </p:nvPr>
        </p:nvGraphicFramePr>
        <p:xfrm>
          <a:off x="4427984" y="5683252"/>
          <a:ext cx="936104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26" name="Equation" r:id="rId5" imgW="634680" imgH="203040" progId="Equation.3">
                  <p:embed/>
                </p:oleObj>
              </mc:Choice>
              <mc:Fallback>
                <p:oleObj name="Equation" r:id="rId5" imgW="634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5683252"/>
                        <a:ext cx="936104" cy="296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6" name="Object 1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6853821"/>
              </p:ext>
            </p:extLst>
          </p:nvPr>
        </p:nvGraphicFramePr>
        <p:xfrm>
          <a:off x="1475659" y="3138488"/>
          <a:ext cx="1410419" cy="29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27" name="Equation" r:id="rId7" imgW="1358640" imgH="266400" progId="Equation.3">
                  <p:embed/>
                </p:oleObj>
              </mc:Choice>
              <mc:Fallback>
                <p:oleObj name="Equation" r:id="rId7" imgW="135864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9" y="3138488"/>
                        <a:ext cx="1410419" cy="290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" name="Object 1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0023394"/>
              </p:ext>
            </p:extLst>
          </p:nvPr>
        </p:nvGraphicFramePr>
        <p:xfrm>
          <a:off x="6327779" y="3827834"/>
          <a:ext cx="1052537" cy="24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28" name="Equation" r:id="rId9" imgW="965160" imgH="228600" progId="Equation.3">
                  <p:embed/>
                </p:oleObj>
              </mc:Choice>
              <mc:Fallback>
                <p:oleObj name="Equation" r:id="rId9" imgW="965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7779" y="3827834"/>
                        <a:ext cx="1052537" cy="249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176298"/>
              </p:ext>
            </p:extLst>
          </p:nvPr>
        </p:nvGraphicFramePr>
        <p:xfrm>
          <a:off x="4644008" y="3065464"/>
          <a:ext cx="405830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29" name="Equation" r:id="rId11" imgW="253800" imgH="215640" progId="Equation.3">
                  <p:embed/>
                </p:oleObj>
              </mc:Choice>
              <mc:Fallback>
                <p:oleObj name="Equation" r:id="rId11" imgW="2538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3065464"/>
                        <a:ext cx="405830" cy="319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Straight Arrow Connector 29"/>
          <p:cNvCxnSpPr/>
          <p:nvPr/>
        </p:nvCxnSpPr>
        <p:spPr>
          <a:xfrm>
            <a:off x="3230667" y="3380002"/>
            <a:ext cx="2962800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191064" y="-66724"/>
            <a:ext cx="1981945" cy="492418"/>
          </a:xfrm>
          <a:prstGeom prst="rect">
            <a:avLst/>
          </a:prstGeom>
          <a:noFill/>
        </p:spPr>
        <p:txBody>
          <a:bodyPr wrap="square" lIns="91418" tIns="45708" rIns="91418" bIns="45708" rtlCol="0">
            <a:spAutoFit/>
          </a:bodyPr>
          <a:lstStyle/>
          <a:p>
            <a:pPr algn="ctr" defTabSz="457089"/>
            <a:r>
              <a:rPr lang="en-US" sz="2600" b="1" dirty="0">
                <a:solidFill>
                  <a:prstClr val="black"/>
                </a:solidFill>
                <a:latin typeface="Helvetica"/>
                <a:cs typeface="Helvetica"/>
              </a:rPr>
              <a:t>Initiator I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31208" y="-66724"/>
            <a:ext cx="2420814" cy="492418"/>
          </a:xfrm>
          <a:prstGeom prst="rect">
            <a:avLst/>
          </a:prstGeom>
          <a:noFill/>
        </p:spPr>
        <p:txBody>
          <a:bodyPr wrap="square" lIns="91418" tIns="45708" rIns="91418" bIns="45708" rtlCol="0">
            <a:spAutoFit/>
          </a:bodyPr>
          <a:lstStyle/>
          <a:p>
            <a:pPr algn="ctr" defTabSz="457089"/>
            <a:r>
              <a:rPr lang="en-US" sz="2600" b="1" dirty="0">
                <a:solidFill>
                  <a:prstClr val="black"/>
                </a:solidFill>
                <a:latin typeface="Helvetica"/>
                <a:cs typeface="Helvetica"/>
              </a:rPr>
              <a:t>Responder R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825502" y="364621"/>
            <a:ext cx="726436" cy="4000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18" tIns="45708" rIns="91418" bIns="45708" rtlCol="0">
            <a:spAutoFit/>
          </a:bodyPr>
          <a:lstStyle/>
          <a:p>
            <a:pPr defTabSz="457089"/>
            <a:r>
              <a:rPr lang="en-US" sz="1000" b="1" dirty="0" smtClean="0">
                <a:solidFill>
                  <a:prstClr val="black"/>
                </a:solidFill>
                <a:latin typeface="Times"/>
                <a:cs typeface="Times"/>
              </a:rPr>
              <a:t>Inputs:</a:t>
            </a:r>
          </a:p>
          <a:p>
            <a:pPr defTabSz="457089"/>
            <a:r>
              <a:rPr lang="en-US" sz="1000" i="1" dirty="0" smtClean="0">
                <a:solidFill>
                  <a:prstClr val="black"/>
                </a:solidFill>
                <a:latin typeface="Times"/>
                <a:cs typeface="Times"/>
              </a:rPr>
              <a:t>SK</a:t>
            </a:r>
            <a:r>
              <a:rPr lang="en-US" sz="1000" i="1" baseline="-25000" dirty="0" smtClean="0">
                <a:solidFill>
                  <a:prstClr val="black"/>
                </a:solidFill>
                <a:latin typeface="Times"/>
                <a:cs typeface="Times"/>
              </a:rPr>
              <a:t>I</a:t>
            </a:r>
            <a:r>
              <a:rPr lang="en-US" sz="1000" i="1" dirty="0" smtClean="0">
                <a:solidFill>
                  <a:prstClr val="black"/>
                </a:solidFill>
                <a:latin typeface="Times"/>
                <a:cs typeface="Times"/>
              </a:rPr>
              <a:t>,PK</a:t>
            </a:r>
            <a:r>
              <a:rPr lang="en-US" sz="1000" i="1" baseline="-25000" dirty="0" smtClean="0">
                <a:solidFill>
                  <a:prstClr val="black"/>
                </a:solidFill>
                <a:latin typeface="Times"/>
                <a:cs typeface="Times"/>
              </a:rPr>
              <a:t>I</a:t>
            </a:r>
            <a:r>
              <a:rPr lang="en-US" sz="1000" i="1" dirty="0" smtClean="0">
                <a:solidFill>
                  <a:prstClr val="black"/>
                </a:solidFill>
                <a:latin typeface="Times"/>
                <a:cs typeface="Times"/>
              </a:rPr>
              <a:t>,R</a:t>
            </a:r>
            <a:r>
              <a:rPr lang="en-US" sz="1000" i="1" baseline="-25000" dirty="0" smtClean="0">
                <a:solidFill>
                  <a:prstClr val="black"/>
                </a:solidFill>
                <a:latin typeface="Times"/>
                <a:cs typeface="Times"/>
              </a:rPr>
              <a:t>I</a:t>
            </a:r>
            <a:endParaRPr lang="en-US" sz="1000" i="1" baseline="-25000" dirty="0">
              <a:solidFill>
                <a:prstClr val="black"/>
              </a:solidFill>
              <a:latin typeface="Times"/>
              <a:cs typeface="Time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89652" y="364438"/>
            <a:ext cx="798572" cy="4000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18" tIns="45708" rIns="91418" bIns="45708" rtlCol="0">
            <a:spAutoFit/>
          </a:bodyPr>
          <a:lstStyle/>
          <a:p>
            <a:pPr defTabSz="457089"/>
            <a:r>
              <a:rPr lang="en-US" sz="1000" b="1" dirty="0" smtClean="0">
                <a:solidFill>
                  <a:prstClr val="black"/>
                </a:solidFill>
                <a:latin typeface="Times"/>
                <a:cs typeface="Times"/>
              </a:rPr>
              <a:t>Inputs:</a:t>
            </a:r>
          </a:p>
          <a:p>
            <a:pPr defTabSz="457089"/>
            <a:r>
              <a:rPr lang="en-US" sz="1000" i="1" dirty="0" smtClean="0">
                <a:solidFill>
                  <a:prstClr val="black"/>
                </a:solidFill>
                <a:latin typeface="Times"/>
                <a:cs typeface="Times"/>
              </a:rPr>
              <a:t>SK</a:t>
            </a:r>
            <a:r>
              <a:rPr lang="en-US" sz="1000" i="1" baseline="-25000" dirty="0" smtClean="0">
                <a:solidFill>
                  <a:prstClr val="black"/>
                </a:solidFill>
                <a:latin typeface="Times"/>
                <a:cs typeface="Times"/>
              </a:rPr>
              <a:t>R</a:t>
            </a:r>
            <a:r>
              <a:rPr lang="en-US" sz="1000" i="1" dirty="0" smtClean="0">
                <a:solidFill>
                  <a:prstClr val="black"/>
                </a:solidFill>
                <a:latin typeface="Times"/>
                <a:cs typeface="Times"/>
              </a:rPr>
              <a:t>,PK</a:t>
            </a:r>
            <a:r>
              <a:rPr lang="en-US" sz="1000" i="1" baseline="-25000" dirty="0" smtClean="0">
                <a:solidFill>
                  <a:prstClr val="black"/>
                </a:solidFill>
                <a:latin typeface="Times"/>
                <a:cs typeface="Times"/>
              </a:rPr>
              <a:t>R</a:t>
            </a:r>
            <a:r>
              <a:rPr lang="en-US" sz="1000" i="1" dirty="0" smtClean="0">
                <a:solidFill>
                  <a:prstClr val="black"/>
                </a:solidFill>
                <a:latin typeface="Times"/>
                <a:cs typeface="Times"/>
              </a:rPr>
              <a:t>,R</a:t>
            </a:r>
            <a:r>
              <a:rPr lang="en-US" sz="1000" i="1" baseline="-25000" dirty="0" smtClean="0">
                <a:solidFill>
                  <a:prstClr val="black"/>
                </a:solidFill>
                <a:latin typeface="Times"/>
                <a:cs typeface="Times"/>
              </a:rPr>
              <a:t>R</a:t>
            </a:r>
            <a:endParaRPr lang="en-US" sz="1000" i="1" baseline="-25000" dirty="0">
              <a:solidFill>
                <a:prstClr val="black"/>
              </a:solidFill>
              <a:latin typeface="Times"/>
              <a:cs typeface="Times"/>
            </a:endParaRPr>
          </a:p>
        </p:txBody>
      </p:sp>
      <p:sp>
        <p:nvSpPr>
          <p:cNvPr id="43" name="Arc 42"/>
          <p:cNvSpPr/>
          <p:nvPr/>
        </p:nvSpPr>
        <p:spPr>
          <a:xfrm flipH="1">
            <a:off x="5394457" y="1124746"/>
            <a:ext cx="2271241" cy="293275"/>
          </a:xfrm>
          <a:prstGeom prst="arc">
            <a:avLst>
              <a:gd name="adj1" fmla="val 16021133"/>
              <a:gd name="adj2" fmla="val 0"/>
            </a:avLst>
          </a:prstGeom>
          <a:ln>
            <a:solidFill>
              <a:schemeClr val="bg1"/>
            </a:solidFill>
            <a:tailEnd type="triangle" w="lg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18" tIns="45708" rIns="91418" bIns="45708" rtlCol="0" anchor="ctr"/>
          <a:lstStyle/>
          <a:p>
            <a:pPr algn="ctr" defTabSz="457089"/>
            <a:endParaRPr lang="en-US" i="1">
              <a:solidFill>
                <a:prstClr val="black"/>
              </a:solidFill>
              <a:latin typeface="Times"/>
              <a:cs typeface="Times"/>
            </a:endParaRPr>
          </a:p>
        </p:txBody>
      </p:sp>
      <p:sp>
        <p:nvSpPr>
          <p:cNvPr id="44" name="Arc 43"/>
          <p:cNvSpPr/>
          <p:nvPr/>
        </p:nvSpPr>
        <p:spPr>
          <a:xfrm flipH="1" flipV="1">
            <a:off x="5388392" y="1340770"/>
            <a:ext cx="2399068" cy="400219"/>
          </a:xfrm>
          <a:prstGeom prst="arc">
            <a:avLst/>
          </a:prstGeom>
          <a:ln>
            <a:solidFill>
              <a:schemeClr val="bg1"/>
            </a:solidFill>
            <a:headEnd type="triangle" w="lg" len="sm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18" tIns="45708" rIns="91418" bIns="45708" rtlCol="0" anchor="ctr"/>
          <a:lstStyle/>
          <a:p>
            <a:pPr algn="ctr" defTabSz="457089"/>
            <a:endParaRPr lang="en-US" i="1">
              <a:solidFill>
                <a:prstClr val="black"/>
              </a:solidFill>
              <a:latin typeface="Times"/>
              <a:cs typeface="Times"/>
            </a:endParaRPr>
          </a:p>
        </p:txBody>
      </p:sp>
      <p:sp>
        <p:nvSpPr>
          <p:cNvPr id="45" name="Arc 44"/>
          <p:cNvSpPr/>
          <p:nvPr/>
        </p:nvSpPr>
        <p:spPr>
          <a:xfrm>
            <a:off x="1909056" y="1119499"/>
            <a:ext cx="2271241" cy="365285"/>
          </a:xfrm>
          <a:prstGeom prst="arc">
            <a:avLst>
              <a:gd name="adj1" fmla="val 16021133"/>
              <a:gd name="adj2" fmla="val 0"/>
            </a:avLst>
          </a:prstGeom>
          <a:ln>
            <a:solidFill>
              <a:schemeClr val="bg1"/>
            </a:solidFill>
            <a:tailEnd type="triangle" w="lg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18" tIns="45708" rIns="91418" bIns="45708" rtlCol="0" anchor="ctr"/>
          <a:lstStyle/>
          <a:p>
            <a:pPr algn="ctr" defTabSz="457089"/>
            <a:endParaRPr lang="en-US" i="1">
              <a:solidFill>
                <a:prstClr val="black"/>
              </a:solidFill>
              <a:latin typeface="Times"/>
              <a:cs typeface="Times"/>
            </a:endParaRPr>
          </a:p>
        </p:txBody>
      </p:sp>
      <p:sp>
        <p:nvSpPr>
          <p:cNvPr id="46" name="Arc 45"/>
          <p:cNvSpPr/>
          <p:nvPr/>
        </p:nvSpPr>
        <p:spPr>
          <a:xfrm flipV="1">
            <a:off x="1806232" y="1300589"/>
            <a:ext cx="2399069" cy="400219"/>
          </a:xfrm>
          <a:prstGeom prst="arc">
            <a:avLst/>
          </a:prstGeom>
          <a:ln>
            <a:solidFill>
              <a:schemeClr val="bg1"/>
            </a:solidFill>
            <a:headEnd type="triangle" w="lg" len="sm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18" tIns="45708" rIns="91418" bIns="45708" rtlCol="0" anchor="ctr"/>
          <a:lstStyle/>
          <a:p>
            <a:pPr algn="ctr" defTabSz="457089"/>
            <a:endParaRPr lang="en-US" i="1">
              <a:solidFill>
                <a:prstClr val="black"/>
              </a:solidFill>
              <a:latin typeface="Times"/>
              <a:cs typeface="Time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354234" y="980730"/>
            <a:ext cx="705598" cy="276975"/>
          </a:xfrm>
          <a:prstGeom prst="rect">
            <a:avLst/>
          </a:prstGeom>
          <a:noFill/>
          <a:ln>
            <a:noFill/>
          </a:ln>
        </p:spPr>
        <p:txBody>
          <a:bodyPr wrap="none" lIns="91418" tIns="45708" rIns="91418" bIns="45708" rtlCol="0">
            <a:spAutoFit/>
          </a:bodyPr>
          <a:lstStyle/>
          <a:p>
            <a:pPr defTabSz="457089"/>
            <a:r>
              <a:rPr lang="en-US" sz="1200" i="1" dirty="0" smtClean="0">
                <a:solidFill>
                  <a:prstClr val="black"/>
                </a:solidFill>
                <a:latin typeface="Times"/>
                <a:cs typeface="Times"/>
              </a:rPr>
              <a:t>SK</a:t>
            </a:r>
            <a:r>
              <a:rPr lang="en-US" sz="1200" i="1" baseline="-25000" dirty="0" smtClean="0">
                <a:solidFill>
                  <a:prstClr val="black"/>
                </a:solidFill>
                <a:latin typeface="Times"/>
                <a:cs typeface="Times"/>
              </a:rPr>
              <a:t>I</a:t>
            </a:r>
            <a:r>
              <a:rPr lang="en-US" sz="1200" i="1" dirty="0" smtClean="0">
                <a:solidFill>
                  <a:prstClr val="black"/>
                </a:solidFill>
                <a:latin typeface="Times"/>
                <a:cs typeface="Times"/>
              </a:rPr>
              <a:t>, PK</a:t>
            </a:r>
            <a:r>
              <a:rPr lang="en-US" sz="1200" i="1" baseline="-25000" dirty="0" smtClean="0">
                <a:solidFill>
                  <a:prstClr val="black"/>
                </a:solidFill>
                <a:latin typeface="Times"/>
                <a:cs typeface="Times"/>
              </a:rPr>
              <a:t>I</a:t>
            </a:r>
            <a:endParaRPr lang="en-US" sz="1200" i="1" baseline="-25000" dirty="0">
              <a:solidFill>
                <a:prstClr val="black"/>
              </a:solidFill>
              <a:latin typeface="Times"/>
              <a:cs typeface="Time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516216" y="991787"/>
            <a:ext cx="763306" cy="276975"/>
          </a:xfrm>
          <a:prstGeom prst="rect">
            <a:avLst/>
          </a:prstGeom>
          <a:noFill/>
          <a:ln>
            <a:noFill/>
          </a:ln>
        </p:spPr>
        <p:txBody>
          <a:bodyPr wrap="none" lIns="91418" tIns="45708" rIns="91418" bIns="45708" rtlCol="0">
            <a:spAutoFit/>
          </a:bodyPr>
          <a:lstStyle/>
          <a:p>
            <a:pPr defTabSz="457089"/>
            <a:r>
              <a:rPr lang="en-US" sz="1200" i="1" dirty="0" smtClean="0">
                <a:solidFill>
                  <a:prstClr val="black"/>
                </a:solidFill>
                <a:latin typeface="Times"/>
                <a:cs typeface="Times"/>
              </a:rPr>
              <a:t>SK</a:t>
            </a:r>
            <a:r>
              <a:rPr lang="en-US" sz="1200" i="1" baseline="-25000" dirty="0" smtClean="0">
                <a:solidFill>
                  <a:prstClr val="black"/>
                </a:solidFill>
                <a:latin typeface="Times"/>
                <a:cs typeface="Times"/>
              </a:rPr>
              <a:t>R</a:t>
            </a:r>
            <a:r>
              <a:rPr lang="en-US" sz="1200" i="1" dirty="0" smtClean="0">
                <a:solidFill>
                  <a:prstClr val="black"/>
                </a:solidFill>
                <a:latin typeface="Times"/>
                <a:cs typeface="Times"/>
              </a:rPr>
              <a:t>, PK</a:t>
            </a:r>
            <a:r>
              <a:rPr lang="en-US" sz="1200" i="1" baseline="-25000" dirty="0" smtClean="0">
                <a:solidFill>
                  <a:prstClr val="black"/>
                </a:solidFill>
                <a:latin typeface="Times"/>
                <a:cs typeface="Times"/>
              </a:rPr>
              <a:t>R</a:t>
            </a:r>
            <a:endParaRPr lang="en-US" sz="1200" i="1" baseline="-25000" dirty="0">
              <a:solidFill>
                <a:prstClr val="black"/>
              </a:solidFill>
              <a:latin typeface="Times"/>
              <a:cs typeface="Time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339756" y="1567849"/>
            <a:ext cx="732849" cy="276975"/>
          </a:xfrm>
          <a:prstGeom prst="rect">
            <a:avLst/>
          </a:prstGeom>
          <a:noFill/>
          <a:ln>
            <a:noFill/>
          </a:ln>
        </p:spPr>
        <p:txBody>
          <a:bodyPr wrap="none" lIns="91418" tIns="45708" rIns="91418" bIns="45708" rtlCol="0">
            <a:spAutoFit/>
          </a:bodyPr>
          <a:lstStyle/>
          <a:p>
            <a:pPr defTabSz="457089"/>
            <a:r>
              <a:rPr lang="en-US" sz="1200" i="1" dirty="0" smtClean="0">
                <a:solidFill>
                  <a:prstClr val="black"/>
                </a:solidFill>
                <a:latin typeface="Times"/>
                <a:cs typeface="Times"/>
              </a:rPr>
              <a:t>PK</a:t>
            </a:r>
            <a:r>
              <a:rPr lang="en-US" sz="1200" i="1" baseline="-25000" dirty="0" smtClean="0">
                <a:solidFill>
                  <a:prstClr val="black"/>
                </a:solidFill>
                <a:latin typeface="Times"/>
                <a:cs typeface="Times"/>
              </a:rPr>
              <a:t>R</a:t>
            </a:r>
            <a:r>
              <a:rPr lang="en-US" sz="1200" i="1" dirty="0" smtClean="0">
                <a:solidFill>
                  <a:prstClr val="black"/>
                </a:solidFill>
                <a:latin typeface="Times"/>
                <a:cs typeface="Times"/>
              </a:rPr>
              <a:t>, </a:t>
            </a:r>
            <a:r>
              <a:rPr lang="en-US" sz="1200" b="1" i="1" dirty="0" smtClean="0">
                <a:solidFill>
                  <a:prstClr val="black"/>
                </a:solidFill>
                <a:latin typeface="Times"/>
                <a:cs typeface="Times"/>
              </a:rPr>
              <a:t>K</a:t>
            </a:r>
            <a:r>
              <a:rPr lang="en-US" sz="1200" b="1" i="1" baseline="-25000" dirty="0" smtClean="0">
                <a:solidFill>
                  <a:prstClr val="black"/>
                </a:solidFill>
                <a:latin typeface="Times"/>
                <a:cs typeface="Times"/>
              </a:rPr>
              <a:t>IR</a:t>
            </a:r>
            <a:endParaRPr lang="en-US" sz="1200" b="1" i="1" baseline="-25000" dirty="0">
              <a:solidFill>
                <a:prstClr val="black"/>
              </a:solidFill>
              <a:latin typeface="Times"/>
              <a:cs typeface="Time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532302" y="1556792"/>
            <a:ext cx="703994" cy="276975"/>
          </a:xfrm>
          <a:prstGeom prst="rect">
            <a:avLst/>
          </a:prstGeom>
          <a:noFill/>
          <a:ln>
            <a:noFill/>
          </a:ln>
        </p:spPr>
        <p:txBody>
          <a:bodyPr wrap="none" lIns="91418" tIns="45708" rIns="91418" bIns="45708" rtlCol="0">
            <a:spAutoFit/>
          </a:bodyPr>
          <a:lstStyle/>
          <a:p>
            <a:pPr defTabSz="457089"/>
            <a:r>
              <a:rPr lang="en-US" sz="1200" i="1" dirty="0" smtClean="0">
                <a:solidFill>
                  <a:prstClr val="black"/>
                </a:solidFill>
                <a:latin typeface="Times"/>
                <a:cs typeface="Times"/>
              </a:rPr>
              <a:t>PK</a:t>
            </a:r>
            <a:r>
              <a:rPr lang="en-US" sz="1200" i="1" baseline="-25000" dirty="0" smtClean="0">
                <a:solidFill>
                  <a:prstClr val="black"/>
                </a:solidFill>
                <a:latin typeface="Times"/>
                <a:cs typeface="Times"/>
              </a:rPr>
              <a:t>I</a:t>
            </a:r>
            <a:r>
              <a:rPr lang="en-US" sz="1200" i="1" dirty="0" smtClean="0">
                <a:solidFill>
                  <a:prstClr val="black"/>
                </a:solidFill>
                <a:latin typeface="Times"/>
                <a:cs typeface="Times"/>
              </a:rPr>
              <a:t>, </a:t>
            </a:r>
            <a:r>
              <a:rPr lang="en-US" sz="1200" b="1" i="1" dirty="0" smtClean="0">
                <a:solidFill>
                  <a:prstClr val="black"/>
                </a:solidFill>
                <a:latin typeface="Times"/>
                <a:cs typeface="Times"/>
              </a:rPr>
              <a:t>K</a:t>
            </a:r>
            <a:r>
              <a:rPr lang="en-US" sz="1200" b="1" i="1" baseline="-25000" dirty="0" smtClean="0">
                <a:solidFill>
                  <a:prstClr val="black"/>
                </a:solidFill>
                <a:latin typeface="Times"/>
                <a:cs typeface="Times"/>
              </a:rPr>
              <a:t>IR</a:t>
            </a:r>
            <a:endParaRPr lang="en-US" sz="1200" b="1" i="1" baseline="-25000" dirty="0">
              <a:solidFill>
                <a:prstClr val="black"/>
              </a:solidFill>
              <a:latin typeface="Times"/>
              <a:cs typeface="Time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203848" y="1249040"/>
            <a:ext cx="3026831" cy="307752"/>
          </a:xfrm>
          <a:prstGeom prst="rect">
            <a:avLst/>
          </a:prstGeom>
          <a:noFill/>
        </p:spPr>
        <p:txBody>
          <a:bodyPr wrap="square" lIns="91418" tIns="45708" rIns="91418" bIns="45708" rtlCol="0">
            <a:spAutoFit/>
          </a:bodyPr>
          <a:lstStyle/>
          <a:p>
            <a:pPr algn="ctr" defTabSz="457089"/>
            <a:r>
              <a:rPr lang="en-US" sz="1400" b="1" dirty="0">
                <a:solidFill>
                  <a:prstClr val="black"/>
                </a:solidFill>
                <a:latin typeface="Times"/>
                <a:cs typeface="Times"/>
              </a:rPr>
              <a:t>DH-</a:t>
            </a:r>
            <a:r>
              <a:rPr lang="en-US" sz="1400" b="1" dirty="0" err="1">
                <a:solidFill>
                  <a:prstClr val="black"/>
                </a:solidFill>
                <a:latin typeface="Times"/>
                <a:cs typeface="Times"/>
              </a:rPr>
              <a:t>KeyExchange</a:t>
            </a:r>
            <a:endParaRPr lang="en-US" sz="1400" b="1" dirty="0">
              <a:solidFill>
                <a:prstClr val="black"/>
              </a:solidFill>
              <a:latin typeface="Times"/>
              <a:cs typeface="Times"/>
            </a:endParaRPr>
          </a:p>
        </p:txBody>
      </p:sp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5872590"/>
              </p:ext>
            </p:extLst>
          </p:nvPr>
        </p:nvGraphicFramePr>
        <p:xfrm>
          <a:off x="6279133" y="2204864"/>
          <a:ext cx="1893267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30" name="Equation" r:id="rId13" imgW="1701720" imgH="558720" progId="Equation.3">
                  <p:embed/>
                </p:oleObj>
              </mc:Choice>
              <mc:Fallback>
                <p:oleObj name="Equation" r:id="rId13" imgW="170172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9133" y="2204864"/>
                        <a:ext cx="1893267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9069366"/>
              </p:ext>
            </p:extLst>
          </p:nvPr>
        </p:nvGraphicFramePr>
        <p:xfrm>
          <a:off x="6288663" y="3140968"/>
          <a:ext cx="1667717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31" name="Equation" r:id="rId15" imgW="1485720" imgH="533160" progId="Equation.3">
                  <p:embed/>
                </p:oleObj>
              </mc:Choice>
              <mc:Fallback>
                <p:oleObj name="Equation" r:id="rId15" imgW="148572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8663" y="3140968"/>
                        <a:ext cx="1667717" cy="569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1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8508827"/>
              </p:ext>
            </p:extLst>
          </p:nvPr>
        </p:nvGraphicFramePr>
        <p:xfrm>
          <a:off x="6333326" y="4043859"/>
          <a:ext cx="1078507" cy="24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32" name="Equation" r:id="rId17" imgW="1002960" imgH="228600" progId="Equation.3">
                  <p:embed/>
                </p:oleObj>
              </mc:Choice>
              <mc:Fallback>
                <p:oleObj name="Equation" r:id="rId17" imgW="1002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3326" y="4043859"/>
                        <a:ext cx="1078507" cy="249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1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4133727"/>
              </p:ext>
            </p:extLst>
          </p:nvPr>
        </p:nvGraphicFramePr>
        <p:xfrm>
          <a:off x="6300192" y="4293096"/>
          <a:ext cx="193992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33" name="Equation" r:id="rId19" imgW="1587500" imgH="469900" progId="Equation.3">
                  <p:embed/>
                </p:oleObj>
              </mc:Choice>
              <mc:Fallback>
                <p:oleObj name="Equation" r:id="rId19" imgW="15875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4293096"/>
                        <a:ext cx="1939925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1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7532576"/>
              </p:ext>
            </p:extLst>
          </p:nvPr>
        </p:nvGraphicFramePr>
        <p:xfrm>
          <a:off x="755576" y="4651375"/>
          <a:ext cx="1077987" cy="24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34" name="Equation" r:id="rId21" imgW="990360" imgH="228600" progId="Equation.3">
                  <p:embed/>
                </p:oleObj>
              </mc:Choice>
              <mc:Fallback>
                <p:oleObj name="Equation" r:id="rId21" imgW="990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4651375"/>
                        <a:ext cx="1077987" cy="249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1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0569601"/>
              </p:ext>
            </p:extLst>
          </p:nvPr>
        </p:nvGraphicFramePr>
        <p:xfrm>
          <a:off x="755576" y="4954588"/>
          <a:ext cx="1940446" cy="223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35" name="Equation" r:id="rId23" imgW="1650960" imgH="203040" progId="Equation.3">
                  <p:embed/>
                </p:oleObj>
              </mc:Choice>
              <mc:Fallback>
                <p:oleObj name="Equation" r:id="rId23" imgW="16509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4954588"/>
                        <a:ext cx="1940446" cy="223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1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2624844"/>
              </p:ext>
            </p:extLst>
          </p:nvPr>
        </p:nvGraphicFramePr>
        <p:xfrm>
          <a:off x="6353746" y="5954715"/>
          <a:ext cx="2250702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36" name="Equation" r:id="rId25" imgW="1650960" imgH="203040" progId="Equation.3">
                  <p:embed/>
                </p:oleObj>
              </mc:Choice>
              <mc:Fallback>
                <p:oleObj name="Equation" r:id="rId25" imgW="16509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3746" y="5954715"/>
                        <a:ext cx="2250702" cy="225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2221465"/>
              </p:ext>
            </p:extLst>
          </p:nvPr>
        </p:nvGraphicFramePr>
        <p:xfrm>
          <a:off x="1331640" y="2204864"/>
          <a:ext cx="183701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37" name="Equation" r:id="rId27" imgW="1587240" imgH="583920" progId="Equation.3">
                  <p:embed/>
                </p:oleObj>
              </mc:Choice>
              <mc:Fallback>
                <p:oleObj name="Equation" r:id="rId27" imgW="1587240" imgH="583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2204864"/>
                        <a:ext cx="1837010" cy="619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2234598"/>
              </p:ext>
            </p:extLst>
          </p:nvPr>
        </p:nvGraphicFramePr>
        <p:xfrm>
          <a:off x="755576" y="5114925"/>
          <a:ext cx="2420938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38" name="Equation" r:id="rId29" imgW="1993900" imgH="774700" progId="Equation.3">
                  <p:embed/>
                </p:oleObj>
              </mc:Choice>
              <mc:Fallback>
                <p:oleObj name="Equation" r:id="rId29" imgW="1993900" imgH="774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5114925"/>
                        <a:ext cx="2420938" cy="81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6840171"/>
              </p:ext>
            </p:extLst>
          </p:nvPr>
        </p:nvGraphicFramePr>
        <p:xfrm>
          <a:off x="6252220" y="6157913"/>
          <a:ext cx="2208212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39" name="Equation" r:id="rId31" imgW="1866900" imgH="495300" progId="Equation.3">
                  <p:embed/>
                </p:oleObj>
              </mc:Choice>
              <mc:Fallback>
                <p:oleObj name="Equation" r:id="rId31" imgW="18669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2220" y="6157913"/>
                        <a:ext cx="2208212" cy="531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231646" y="2143889"/>
            <a:ext cx="11865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Channel binding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23528" y="3903439"/>
            <a:ext cx="1762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Challenge/response to </a:t>
            </a:r>
          </a:p>
          <a:p>
            <a:r>
              <a:rPr lang="en-US" sz="1200" i="1" dirty="0" smtClean="0">
                <a:solidFill>
                  <a:schemeClr val="bg1"/>
                </a:solidFill>
              </a:rPr>
              <a:t>remove false positives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23735" y="980731"/>
            <a:ext cx="11192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Secure channel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51520" y="3212976"/>
            <a:ext cx="1043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Bloom Filter</a:t>
            </a:r>
            <a:endParaRPr lang="en-US" sz="1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Beyond honest-but-curious model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600" dirty="0" smtClean="0"/>
              <a:t>Capability grants authority to anyone who possesses it</a:t>
            </a:r>
          </a:p>
          <a:p>
            <a:pPr>
              <a:buNone/>
            </a:pPr>
            <a:endParaRPr lang="en-US" sz="2600" dirty="0"/>
          </a:p>
          <a:p>
            <a:pPr>
              <a:buNone/>
            </a:pPr>
            <a:r>
              <a:rPr lang="en-US" sz="2600" b="1" dirty="0"/>
              <a:t>How to defend against capability loss/theft</a:t>
            </a:r>
            <a:r>
              <a:rPr lang="en-US" sz="2600" b="1" dirty="0" smtClean="0"/>
              <a:t>?</a:t>
            </a:r>
            <a:endParaRPr lang="en-US" sz="2600" dirty="0" smtClean="0"/>
          </a:p>
          <a:p>
            <a:r>
              <a:rPr lang="en-US" dirty="0" smtClean="0"/>
              <a:t>Use “friendship certificates”</a:t>
            </a:r>
          </a:p>
          <a:p>
            <a:pPr lvl="1"/>
            <a:r>
              <a:rPr lang="en-US" sz="2200" dirty="0" smtClean="0"/>
              <a:t>distributed the same way as capabilities are</a:t>
            </a:r>
          </a:p>
          <a:p>
            <a:pPr lvl="1"/>
            <a:r>
              <a:rPr lang="en-US" sz="2200" dirty="0" smtClean="0"/>
              <a:t>still O(1) exponentiations in size of the input set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AB747D-6E03-F64A-BF52-9ABEF81F844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Comparison: execution time</a:t>
            </a:r>
            <a:endParaRPr lang="en-US" sz="36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39556" y="1614611"/>
          <a:ext cx="8230121" cy="4067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48" name="Acrobat Document" r:id="rId3" imgW="9116698" imgH="4505954" progId="AcroExch.Document.7">
                  <p:embed/>
                </p:oleObj>
              </mc:Choice>
              <mc:Fallback>
                <p:oleObj name="Acrobat Document" r:id="rId3" imgW="9116698" imgH="4505954" progId="AcroExch.Document.7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6" y="1614611"/>
                        <a:ext cx="8230121" cy="40670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88228" y="6093296"/>
            <a:ext cx="1920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average of 30 runs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19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 err="1" smtClean="0"/>
              <a:t>Problem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How can you find if you have common friends with someone (nearby)?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… in a privacy-preserving 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AB747D-6E03-F64A-BF52-9ABEF81F844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F-PSI-Nexus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08" y="2492896"/>
            <a:ext cx="4127500" cy="17396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19256" cy="914400"/>
          </a:xfrm>
        </p:spPr>
        <p:txBody>
          <a:bodyPr/>
          <a:lstStyle/>
          <a:p>
            <a:r>
              <a:rPr lang="en-US" sz="3600" dirty="0" smtClean="0"/>
              <a:t>Comparison: power consumption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652120" y="4941168"/>
            <a:ext cx="251929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PSI-CA (5 runs)</a:t>
            </a:r>
            <a:endParaRPr lang="en-US" sz="2600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4941168"/>
            <a:ext cx="238953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BFPSI (5 runs)</a:t>
            </a:r>
            <a:endParaRPr lang="en-US" sz="26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20</a:t>
            </a:fld>
            <a:endParaRPr kumimoji="0" lang="en-US" sz="1200">
              <a:solidFill>
                <a:schemeClr val="tx2"/>
              </a:solidFill>
            </a:endParaRPr>
          </a:p>
        </p:txBody>
      </p:sp>
      <p:pic>
        <p:nvPicPr>
          <p:cNvPr id="9" name="Picture 8" descr="PSI-CA-NexusS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363216"/>
            <a:ext cx="4608512" cy="3001888"/>
          </a:xfrm>
          <a:prstGeom prst="rect">
            <a:avLst/>
          </a:prstGeom>
        </p:spPr>
      </p:pic>
      <p:pic>
        <p:nvPicPr>
          <p:cNvPr id="13" name="Picture 12" descr="yaxis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0" y="1412776"/>
            <a:ext cx="558800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Outline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Current approaches</a:t>
            </a:r>
          </a:p>
          <a:p>
            <a:r>
              <a:rPr lang="en-US" sz="2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Using bloom Filters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AB747D-6E03-F64A-BF52-9ABEF81F844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25366" y="1736482"/>
            <a:ext cx="7987811" cy="413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1407" indent="-341407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423" indent="-284261" algn="l" rtl="0" eaLnBrk="0" fontAlgn="base" hangingPunct="0">
              <a:spcBef>
                <a:spcPts val="404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1440" indent="-227116" algn="l" rtl="0" eaLnBrk="0" fontAlgn="base" hangingPunct="0">
              <a:spcBef>
                <a:spcPts val="404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598602" indent="-227116" algn="l" rtl="0" eaLnBrk="0" fontAlgn="base" hangingPunct="0">
              <a:spcBef>
                <a:spcPts val="404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5764" indent="-227116" algn="l" rtl="0" eaLnBrk="0" fontAlgn="base" hangingPunct="0">
              <a:spcBef>
                <a:spcPts val="3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174" indent="-228562" algn="l" defTabSz="9142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97" indent="-228562" algn="l" defTabSz="9142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19" indent="-228562" algn="l" defTabSz="9142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42" indent="-228562" algn="l" defTabSz="9142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>
                <a:solidFill>
                  <a:schemeClr val="bg2"/>
                </a:solidFill>
              </a:rPr>
              <a:t>Current approaches</a:t>
            </a:r>
          </a:p>
          <a:p>
            <a:pPr>
              <a:lnSpc>
                <a:spcPct val="130000"/>
              </a:lnSpc>
            </a:pPr>
            <a:r>
              <a:rPr lang="en-US" sz="2600" dirty="0" smtClean="0">
                <a:solidFill>
                  <a:schemeClr val="bg2"/>
                </a:solidFill>
              </a:rPr>
              <a:t>Using Bloom Filters</a:t>
            </a:r>
          </a:p>
          <a:p>
            <a:pPr>
              <a:lnSpc>
                <a:spcPct val="130000"/>
              </a:lnSpc>
            </a:pPr>
            <a:r>
              <a:rPr lang="en-US" sz="2600" dirty="0" smtClean="0">
                <a:solidFill>
                  <a:schemeClr val="accent1"/>
                </a:solidFill>
              </a:rPr>
              <a:t>“Common Friends” framework </a:t>
            </a:r>
          </a:p>
          <a:p>
            <a:pPr marL="0" indent="0">
              <a:buFont typeface="Arial" charset="0"/>
              <a:buNone/>
            </a:pPr>
            <a:endParaRPr lang="en-US" sz="2600" dirty="0" smtClean="0">
              <a:solidFill>
                <a:srgbClr val="00B050"/>
              </a:solidFill>
            </a:endParaRPr>
          </a:p>
          <a:p>
            <a:r>
              <a:rPr lang="en-US" sz="2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Using bloom Filters</a:t>
            </a:r>
          </a:p>
          <a:p>
            <a:pPr marL="0" indent="0">
              <a:buNone/>
            </a:pPr>
            <a:endParaRPr lang="en-US" sz="26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6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2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2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2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200" dirty="0" smtClean="0">
                <a:solidFill>
                  <a:srgbClr val="000000"/>
                </a:solidFill>
                <a:hlinkClick r:id="rId2" action="ppaction://hlinksldjump"/>
              </a:rPr>
              <a:t>skip to summary </a:t>
            </a:r>
            <a:endParaRPr lang="en-US" sz="26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6"/>
          <p:cNvGrpSpPr/>
          <p:nvPr/>
        </p:nvGrpSpPr>
        <p:grpSpPr>
          <a:xfrm>
            <a:off x="30847" y="-3231"/>
            <a:ext cx="9144866" cy="6861231"/>
            <a:chOff x="30847" y="-4247"/>
            <a:chExt cx="9144866" cy="9019660"/>
          </a:xfrm>
        </p:grpSpPr>
        <p:sp>
          <p:nvSpPr>
            <p:cNvPr id="112" name="Rectangle 111"/>
            <p:cNvSpPr/>
            <p:nvPr/>
          </p:nvSpPr>
          <p:spPr>
            <a:xfrm>
              <a:off x="945039" y="5927614"/>
              <a:ext cx="7155145" cy="1641449"/>
            </a:xfrm>
            <a:prstGeom prst="rect">
              <a:avLst/>
            </a:prstGeom>
            <a:solidFill>
              <a:schemeClr val="accent1">
                <a:alpha val="1000"/>
              </a:schemeClr>
            </a:solidFill>
            <a:ln w="12700" cmpd="sng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"/>
                <a:cs typeface="Times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005618" y="457418"/>
              <a:ext cx="88028" cy="85579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467266" y="457418"/>
              <a:ext cx="35484" cy="85579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75145" y="382271"/>
              <a:ext cx="1949145" cy="84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Helvetica"/>
                  <a:cs typeface="Helvetica"/>
                </a:rPr>
                <a:t>Common Friends Service</a:t>
              </a:r>
              <a:endParaRPr lang="en-US" b="1" dirty="0">
                <a:latin typeface="Helvetica"/>
                <a:cs typeface="Helvetica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143490" y="382271"/>
              <a:ext cx="633369" cy="57741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b="1" dirty="0" smtClean="0">
                  <a:latin typeface="Helvetica"/>
                  <a:cs typeface="Helvetica"/>
                </a:rPr>
                <a:t>App</a:t>
              </a:r>
              <a:endParaRPr lang="en-US" b="1" dirty="0">
                <a:latin typeface="Helvetica"/>
                <a:cs typeface="Helvetica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533316" y="461665"/>
              <a:ext cx="20185" cy="85537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935506" y="457418"/>
              <a:ext cx="17018" cy="85579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3494437" y="2334079"/>
              <a:ext cx="2038879" cy="3805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3482032" y="1934568"/>
              <a:ext cx="2066049" cy="404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Times"/>
                  <a:cs typeface="Times"/>
                </a:rPr>
                <a:t>Set up channel</a:t>
              </a:r>
              <a:endParaRPr lang="en-US" sz="1400" dirty="0">
                <a:latin typeface="Times"/>
                <a:cs typeface="Times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H="1">
              <a:off x="5541566" y="2873499"/>
              <a:ext cx="2410958" cy="0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6518954" y="2497238"/>
              <a:ext cx="453970" cy="404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Times"/>
                  <a:cs typeface="Times"/>
                </a:rPr>
                <a:t>PK</a:t>
              </a:r>
              <a:r>
                <a:rPr lang="en-US" sz="1400" baseline="-25000" dirty="0" smtClean="0">
                  <a:latin typeface="Times"/>
                  <a:cs typeface="Times"/>
                </a:rPr>
                <a:t>I</a:t>
              </a:r>
              <a:endParaRPr lang="en-US" sz="1400" dirty="0">
                <a:latin typeface="Times"/>
                <a:cs typeface="Times"/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H="1">
              <a:off x="3480921" y="3095075"/>
              <a:ext cx="2052396" cy="0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4162806" y="2698049"/>
              <a:ext cx="704501" cy="404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latin typeface="Times"/>
                  <a:cs typeface="Times"/>
                </a:rPr>
                <a:t>IReq</a:t>
              </a:r>
              <a:endParaRPr lang="en-US" sz="1400" dirty="0">
                <a:latin typeface="Times"/>
                <a:cs typeface="Times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3494437" y="3486719"/>
              <a:ext cx="2047129" cy="0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3502750" y="3097532"/>
              <a:ext cx="2024613" cy="404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Times"/>
                  <a:cs typeface="Times"/>
                </a:rPr>
                <a:t>a</a:t>
              </a:r>
              <a:r>
                <a:rPr lang="en-US" sz="1400" dirty="0" smtClean="0">
                  <a:latin typeface="Times"/>
                  <a:cs typeface="Times"/>
                </a:rPr>
                <a:t>ccepted/rejected</a:t>
              </a:r>
              <a:endParaRPr lang="en-US" sz="1400" dirty="0">
                <a:latin typeface="Times"/>
                <a:cs typeface="Times"/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H="1">
              <a:off x="1016865" y="3672878"/>
              <a:ext cx="2435218" cy="0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1014704" y="3290543"/>
              <a:ext cx="2465166" cy="404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latin typeface="Times"/>
                  <a:cs typeface="Times"/>
                </a:rPr>
                <a:t>StartResponder</a:t>
              </a:r>
              <a:r>
                <a:rPr lang="en-US" sz="1400" dirty="0" smtClean="0">
                  <a:latin typeface="Times"/>
                  <a:cs typeface="Times"/>
                </a:rPr>
                <a:t>(</a:t>
              </a:r>
              <a:r>
                <a:rPr lang="en-US" sz="1400" dirty="0" err="1" smtClean="0">
                  <a:latin typeface="Times"/>
                  <a:cs typeface="Times"/>
                </a:rPr>
                <a:t>IReq</a:t>
              </a:r>
              <a:r>
                <a:rPr lang="en-US" sz="1400" dirty="0" smtClean="0">
                  <a:latin typeface="Times"/>
                  <a:cs typeface="Times"/>
                </a:rPr>
                <a:t>)</a:t>
              </a:r>
              <a:endParaRPr lang="en-US" sz="1400" dirty="0">
                <a:latin typeface="Times"/>
                <a:cs typeface="Times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1016865" y="4121624"/>
              <a:ext cx="2450401" cy="0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1959388" y="3721514"/>
              <a:ext cx="575799" cy="404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err="1" smtClean="0">
                  <a:latin typeface="Times"/>
                  <a:cs typeface="Times"/>
                </a:rPr>
                <a:t>RRes</a:t>
              </a:r>
              <a:endParaRPr lang="en-US" sz="1400" dirty="0">
                <a:latin typeface="Times"/>
                <a:cs typeface="Times"/>
              </a:endParaRP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 flipV="1">
              <a:off x="3459231" y="4322212"/>
              <a:ext cx="2074085" cy="1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4227157" y="3939744"/>
              <a:ext cx="575799" cy="404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err="1" smtClean="0">
                  <a:latin typeface="Times"/>
                  <a:cs typeface="Times"/>
                </a:rPr>
                <a:t>RRes</a:t>
              </a:r>
              <a:endParaRPr lang="en-US" sz="1400" dirty="0">
                <a:latin typeface="Times"/>
                <a:cs typeface="Times"/>
              </a:endParaRP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>
              <a:off x="5553501" y="4507707"/>
              <a:ext cx="2399023" cy="0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5941072" y="4080706"/>
              <a:ext cx="1609735" cy="404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err="1" smtClean="0">
                  <a:latin typeface="Times"/>
                  <a:cs typeface="Times"/>
                </a:rPr>
                <a:t>StartInitiator</a:t>
              </a:r>
              <a:r>
                <a:rPr lang="en-US" sz="1400" dirty="0" smtClean="0">
                  <a:latin typeface="Times"/>
                  <a:cs typeface="Times"/>
                </a:rPr>
                <a:t>(</a:t>
              </a:r>
              <a:r>
                <a:rPr lang="en-US" sz="1400" dirty="0" err="1" smtClean="0">
                  <a:latin typeface="Times"/>
                  <a:cs typeface="Times"/>
                </a:rPr>
                <a:t>RRes</a:t>
              </a:r>
              <a:r>
                <a:rPr lang="en-US" sz="1400" dirty="0" smtClean="0">
                  <a:latin typeface="Times"/>
                  <a:cs typeface="Times"/>
                </a:rPr>
                <a:t>)</a:t>
              </a:r>
              <a:endParaRPr lang="en-US" sz="1400" dirty="0">
                <a:latin typeface="Times"/>
                <a:cs typeface="Times"/>
              </a:endParaRPr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 flipH="1">
              <a:off x="5536943" y="4993771"/>
              <a:ext cx="2389685" cy="1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6488495" y="4602367"/>
              <a:ext cx="514885" cy="404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err="1" smtClean="0">
                  <a:latin typeface="Times"/>
                  <a:cs typeface="Times"/>
                </a:rPr>
                <a:t>IRes</a:t>
              </a:r>
              <a:endParaRPr lang="en-US" sz="1400" dirty="0">
                <a:latin typeface="Times"/>
                <a:cs typeface="Times"/>
              </a:endParaRPr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flipH="1">
              <a:off x="3480921" y="5247885"/>
              <a:ext cx="2052396" cy="0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4257612" y="4860392"/>
              <a:ext cx="514885" cy="404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err="1" smtClean="0">
                  <a:latin typeface="Times"/>
                  <a:cs typeface="Times"/>
                </a:rPr>
                <a:t>IRes</a:t>
              </a:r>
              <a:endParaRPr lang="en-US" sz="1400" dirty="0">
                <a:latin typeface="Times"/>
                <a:cs typeface="Times"/>
              </a:endParaRP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 flipH="1">
              <a:off x="1093646" y="5440166"/>
              <a:ext cx="2365586" cy="0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1655618" y="5075670"/>
              <a:ext cx="1183337" cy="404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Times"/>
                  <a:cs typeface="Times"/>
                </a:rPr>
                <a:t>P</a:t>
              </a:r>
              <a:r>
                <a:rPr lang="en-US" sz="1400" dirty="0" smtClean="0">
                  <a:latin typeface="Times"/>
                  <a:cs typeface="Times"/>
                </a:rPr>
                <a:t>rocess(</a:t>
              </a:r>
              <a:r>
                <a:rPr lang="en-US" sz="1400" dirty="0" err="1" smtClean="0">
                  <a:latin typeface="Times"/>
                  <a:cs typeface="Times"/>
                </a:rPr>
                <a:t>IRes</a:t>
              </a:r>
              <a:r>
                <a:rPr lang="en-US" sz="1400" dirty="0" smtClean="0">
                  <a:latin typeface="Times"/>
                  <a:cs typeface="Times"/>
                </a:rPr>
                <a:t>)</a:t>
              </a:r>
              <a:endParaRPr lang="en-US" sz="1400" dirty="0">
                <a:latin typeface="Times"/>
                <a:cs typeface="Time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570382" y="2087615"/>
              <a:ext cx="2351115" cy="404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latin typeface="Times"/>
                  <a:cs typeface="Times"/>
                </a:rPr>
                <a:t>GetPublicKey</a:t>
              </a:r>
              <a:endParaRPr lang="en-US" sz="1400" dirty="0">
                <a:latin typeface="Times"/>
                <a:cs typeface="Times"/>
              </a:endParaRPr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>
              <a:off x="5555220" y="2466188"/>
              <a:ext cx="2397304" cy="0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1093646" y="5854422"/>
              <a:ext cx="2365585" cy="11284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1570659" y="5454312"/>
              <a:ext cx="1353256" cy="404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err="1" smtClean="0">
                  <a:latin typeface="Times"/>
                  <a:cs typeface="Times"/>
                </a:rPr>
                <a:t>ResultContainer</a:t>
              </a:r>
              <a:endParaRPr lang="en-US" sz="1400" dirty="0">
                <a:latin typeface="Times"/>
                <a:cs typeface="Times"/>
              </a:endParaRPr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 flipV="1">
              <a:off x="3516989" y="6300187"/>
              <a:ext cx="2016327" cy="3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4342573" y="5901658"/>
              <a:ext cx="344966" cy="404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Times"/>
                  <a:cs typeface="Times"/>
                </a:rPr>
                <a:t>M</a:t>
              </a:r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>
              <a:off x="5561591" y="6422889"/>
              <a:ext cx="2390933" cy="0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5884966" y="6022275"/>
              <a:ext cx="1721945" cy="404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err="1" smtClean="0">
                  <a:latin typeface="Times"/>
                  <a:cs typeface="Times"/>
                </a:rPr>
                <a:t>ProcessContainer</a:t>
              </a:r>
              <a:r>
                <a:rPr lang="en-US" sz="1400" dirty="0" smtClean="0">
                  <a:latin typeface="Times"/>
                  <a:cs typeface="Times"/>
                </a:rPr>
                <a:t>(M)</a:t>
              </a:r>
              <a:endParaRPr lang="en-US" sz="1400" dirty="0">
                <a:latin typeface="Times"/>
                <a:cs typeface="Times"/>
              </a:endParaRP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 flipH="1">
              <a:off x="5541566" y="6802877"/>
              <a:ext cx="2385062" cy="0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6069311" y="6400917"/>
              <a:ext cx="1353255" cy="404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err="1" smtClean="0">
                  <a:latin typeface="Times"/>
                  <a:cs typeface="Times"/>
                </a:rPr>
                <a:t>ResultContainer</a:t>
              </a:r>
              <a:endParaRPr lang="en-US" sz="1400" dirty="0">
                <a:latin typeface="Times"/>
                <a:cs typeface="Times"/>
              </a:endParaRPr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 flipH="1">
              <a:off x="3480921" y="7038398"/>
              <a:ext cx="2052397" cy="1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4342573" y="6658942"/>
              <a:ext cx="344966" cy="404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Times"/>
                  <a:cs typeface="Times"/>
                </a:rPr>
                <a:t>M</a:t>
              </a:r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 flipH="1" flipV="1">
              <a:off x="1093646" y="7252862"/>
              <a:ext cx="2423344" cy="1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1093646" y="6874220"/>
              <a:ext cx="2423344" cy="404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latin typeface="Times"/>
                  <a:cs typeface="Times"/>
                </a:rPr>
                <a:t>ProcessContainer</a:t>
              </a:r>
              <a:r>
                <a:rPr lang="en-US" sz="1400" dirty="0" smtClean="0">
                  <a:latin typeface="Times"/>
                  <a:cs typeface="Times"/>
                </a:rPr>
                <a:t>(M)</a:t>
              </a: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 flipH="1">
              <a:off x="1119116" y="8485113"/>
              <a:ext cx="2397874" cy="0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1815116" y="8097713"/>
              <a:ext cx="864339" cy="404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u="sng" dirty="0" err="1" smtClean="0">
                  <a:latin typeface="Times"/>
                  <a:cs typeface="Times"/>
                </a:rPr>
                <a:t>getResult</a:t>
              </a:r>
              <a:endParaRPr lang="en-US" sz="1400" u="sng" dirty="0">
                <a:latin typeface="Times"/>
                <a:cs typeface="Times"/>
              </a:endParaRPr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>
              <a:off x="5550126" y="8450740"/>
              <a:ext cx="2402398" cy="0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5570382" y="8074479"/>
              <a:ext cx="2356245" cy="404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latin typeface="Times"/>
                  <a:cs typeface="Times"/>
                </a:rPr>
                <a:t>getResult</a:t>
              </a:r>
              <a:endParaRPr lang="en-US" sz="1400" dirty="0">
                <a:latin typeface="Times"/>
                <a:cs typeface="Times"/>
              </a:endParaRPr>
            </a:p>
          </p:txBody>
        </p:sp>
        <p:cxnSp>
          <p:nvCxnSpPr>
            <p:cNvPr id="81" name="Straight Arrow Connector 80"/>
            <p:cNvCxnSpPr/>
            <p:nvPr/>
          </p:nvCxnSpPr>
          <p:spPr>
            <a:xfrm flipH="1">
              <a:off x="5533316" y="8765691"/>
              <a:ext cx="2419208" cy="0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5553501" y="8412023"/>
              <a:ext cx="2399023" cy="404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Times"/>
                  <a:cs typeface="Times"/>
                </a:rPr>
                <a:t>Result, K</a:t>
              </a:r>
              <a:r>
                <a:rPr lang="en-US" sz="1400" baseline="-25000" dirty="0" smtClean="0">
                  <a:latin typeface="Times"/>
                  <a:cs typeface="Times"/>
                </a:rPr>
                <a:t>IR</a:t>
              </a:r>
              <a:endParaRPr lang="en-US" sz="1400" dirty="0">
                <a:latin typeface="Times"/>
                <a:cs typeface="Times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331139" y="0"/>
              <a:ext cx="3587412" cy="445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Helvetica"/>
                  <a:cs typeface="Helvetica"/>
                </a:rPr>
                <a:t>Responder device</a:t>
              </a:r>
              <a:endParaRPr lang="en-US" sz="1600" b="1" dirty="0">
                <a:latin typeface="Helvetica"/>
                <a:cs typeface="Helvetica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010503" y="-4247"/>
              <a:ext cx="3587412" cy="445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Helvetica"/>
                  <a:cs typeface="Helvetica"/>
                </a:rPr>
                <a:t>Initiator device</a:t>
              </a:r>
              <a:endParaRPr lang="en-US" sz="1600" b="1" dirty="0">
                <a:latin typeface="Helvetica"/>
                <a:cs typeface="Helvetica"/>
              </a:endParaRPr>
            </a:p>
          </p:txBody>
        </p:sp>
        <p:cxnSp>
          <p:nvCxnSpPr>
            <p:cNvPr id="75" name="Straight Arrow Connector 74"/>
            <p:cNvCxnSpPr/>
            <p:nvPr/>
          </p:nvCxnSpPr>
          <p:spPr>
            <a:xfrm>
              <a:off x="1093646" y="8789137"/>
              <a:ext cx="2423344" cy="0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1755004" y="8336113"/>
              <a:ext cx="984565" cy="404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u="sng" dirty="0" smtClean="0">
                  <a:latin typeface="Times"/>
                  <a:cs typeface="Times"/>
                </a:rPr>
                <a:t>Result, K</a:t>
              </a:r>
              <a:r>
                <a:rPr lang="en-US" sz="1400" u="sng" baseline="-25000" dirty="0" smtClean="0">
                  <a:latin typeface="Times"/>
                  <a:cs typeface="Times"/>
                </a:rPr>
                <a:t>IR</a:t>
              </a:r>
              <a:endParaRPr lang="en-US" sz="1400" u="sng" baseline="-25000" dirty="0">
                <a:latin typeface="Times"/>
                <a:cs typeface="Times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1005617" y="3847168"/>
              <a:ext cx="113498" cy="13195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"/>
                <a:cs typeface="Times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0847" y="3606503"/>
              <a:ext cx="930473" cy="1638622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i="1" dirty="0" smtClean="0">
                  <a:latin typeface="Times"/>
                  <a:cs typeface="Times"/>
                </a:rPr>
                <a:t>Initialize PSI state machine indicated by  </a:t>
              </a:r>
              <a:r>
                <a:rPr lang="en-US" sz="1500" dirty="0" smtClean="0">
                  <a:latin typeface="Times"/>
                  <a:cs typeface="Times"/>
                </a:rPr>
                <a:t>type</a:t>
              </a:r>
              <a:endParaRPr lang="en-US" sz="1500" dirty="0">
                <a:latin typeface="Times"/>
                <a:cs typeface="Times"/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7884045" y="4697028"/>
              <a:ext cx="113498" cy="13195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"/>
                <a:cs typeface="Times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8003489" y="3939744"/>
              <a:ext cx="976794" cy="1638622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i="1" dirty="0" smtClean="0">
                  <a:latin typeface="Times"/>
                  <a:cs typeface="Times"/>
                </a:rPr>
                <a:t>Initialize PSI state machine indicated by type</a:t>
              </a:r>
              <a:endParaRPr lang="en-US" sz="1500" i="1" dirty="0">
                <a:latin typeface="Times"/>
                <a:cs typeface="Times"/>
              </a:endParaRPr>
            </a:p>
          </p:txBody>
        </p:sp>
        <p:cxnSp>
          <p:nvCxnSpPr>
            <p:cNvPr id="97" name="Straight Arrow Connector 96"/>
            <p:cNvCxnSpPr/>
            <p:nvPr/>
          </p:nvCxnSpPr>
          <p:spPr>
            <a:xfrm>
              <a:off x="1119115" y="7536843"/>
              <a:ext cx="2348151" cy="0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/>
          </p:nvSpPr>
          <p:spPr>
            <a:xfrm>
              <a:off x="1093647" y="7158201"/>
              <a:ext cx="2388386" cy="404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latin typeface="Times"/>
                  <a:cs typeface="Times"/>
                </a:rPr>
                <a:t>ResultContainer</a:t>
              </a:r>
              <a:endParaRPr lang="en-US" sz="1400" dirty="0">
                <a:latin typeface="Times"/>
                <a:cs typeface="Times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8039601" y="6846103"/>
              <a:ext cx="1136112" cy="1294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 smtClean="0">
                  <a:latin typeface="Times"/>
                  <a:cs typeface="Times"/>
                </a:rPr>
                <a:t>Optional</a:t>
              </a:r>
              <a:endParaRPr lang="en-US" sz="1600" dirty="0">
                <a:latin typeface="Times"/>
                <a:cs typeface="Times"/>
              </a:endParaRPr>
            </a:p>
            <a:p>
              <a:pPr algn="ctr"/>
              <a:r>
                <a:rPr lang="en-US" sz="1400" i="1" dirty="0" smtClean="0">
                  <a:latin typeface="Times"/>
                  <a:cs typeface="Times"/>
                </a:rPr>
                <a:t>(possibly repeated many times)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389949" y="1293011"/>
              <a:ext cx="1289135" cy="84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Times"/>
                  <a:cs typeface="Times"/>
                </a:rPr>
                <a:t>Inputs:</a:t>
              </a:r>
            </a:p>
            <a:p>
              <a:r>
                <a:rPr lang="en-US" i="1" dirty="0" smtClean="0">
                  <a:latin typeface="Times"/>
                  <a:cs typeface="Times"/>
                </a:rPr>
                <a:t>SK</a:t>
              </a:r>
              <a:r>
                <a:rPr lang="en-US" i="1" baseline="-25000" dirty="0" smtClean="0">
                  <a:latin typeface="Times"/>
                  <a:cs typeface="Times"/>
                </a:rPr>
                <a:t>R</a:t>
              </a:r>
              <a:r>
                <a:rPr lang="en-US" i="1" dirty="0" smtClean="0">
                  <a:latin typeface="Times"/>
                  <a:cs typeface="Times"/>
                </a:rPr>
                <a:t>,PK</a:t>
              </a:r>
              <a:r>
                <a:rPr lang="en-US" i="1" baseline="-25000" dirty="0" smtClean="0">
                  <a:latin typeface="Times"/>
                  <a:cs typeface="Times"/>
                </a:rPr>
                <a:t>R</a:t>
              </a:r>
              <a:r>
                <a:rPr lang="en-US" i="1" dirty="0" smtClean="0">
                  <a:latin typeface="Times"/>
                  <a:cs typeface="Times"/>
                </a:rPr>
                <a:t>,R</a:t>
              </a:r>
              <a:r>
                <a:rPr lang="en-US" i="1" baseline="-25000" dirty="0" smtClean="0">
                  <a:latin typeface="Times"/>
                  <a:cs typeface="Times"/>
                </a:rPr>
                <a:t>R</a:t>
              </a:r>
              <a:endParaRPr lang="en-US" i="1" baseline="-25000" dirty="0">
                <a:latin typeface="Times"/>
                <a:cs typeface="Times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957308" y="382460"/>
              <a:ext cx="1949145" cy="84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Helvetica"/>
                  <a:cs typeface="Helvetica"/>
                </a:rPr>
                <a:t>Common Friends Service</a:t>
              </a:r>
              <a:endParaRPr lang="en-US" b="1" dirty="0">
                <a:latin typeface="Helvetica"/>
                <a:cs typeface="Helvetica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218675" y="382460"/>
              <a:ext cx="633369" cy="57741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b="1" dirty="0" smtClean="0">
                  <a:latin typeface="Helvetica"/>
                  <a:cs typeface="Helvetica"/>
                </a:rPr>
                <a:t>App</a:t>
              </a:r>
              <a:endParaRPr lang="en-US" b="1" dirty="0">
                <a:latin typeface="Helvetica"/>
                <a:cs typeface="Helvetica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7305996" y="1293011"/>
              <a:ext cx="1159292" cy="84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Times"/>
                  <a:cs typeface="Times"/>
                </a:rPr>
                <a:t>Inputs:</a:t>
              </a:r>
            </a:p>
            <a:p>
              <a:r>
                <a:rPr lang="en-US" i="1" dirty="0" smtClean="0">
                  <a:latin typeface="Times"/>
                  <a:cs typeface="Times"/>
                </a:rPr>
                <a:t>SK</a:t>
              </a:r>
              <a:r>
                <a:rPr lang="en-US" i="1" baseline="-25000" dirty="0" smtClean="0">
                  <a:latin typeface="Times"/>
                  <a:cs typeface="Times"/>
                </a:rPr>
                <a:t>I</a:t>
              </a:r>
              <a:r>
                <a:rPr lang="en-US" i="1" dirty="0" smtClean="0">
                  <a:latin typeface="Times"/>
                  <a:cs typeface="Times"/>
                </a:rPr>
                <a:t>,PK</a:t>
              </a:r>
              <a:r>
                <a:rPr lang="en-US" i="1" baseline="-25000" dirty="0" smtClean="0">
                  <a:latin typeface="Times"/>
                  <a:cs typeface="Times"/>
                </a:rPr>
                <a:t>I</a:t>
              </a:r>
              <a:r>
                <a:rPr lang="en-US" i="1" dirty="0" smtClean="0">
                  <a:latin typeface="Times"/>
                  <a:cs typeface="Times"/>
                </a:rPr>
                <a:t>,R</a:t>
              </a:r>
              <a:r>
                <a:rPr lang="en-US" i="1" baseline="-25000" dirty="0" smtClean="0">
                  <a:latin typeface="Times"/>
                  <a:cs typeface="Times"/>
                </a:rPr>
                <a:t>I</a:t>
              </a:r>
              <a:endParaRPr lang="en-US" i="1" baseline="-25000" dirty="0"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980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F46600"/>
                </a:solidFill>
              </a:rPr>
              <a:t>“Common Friends” </a:t>
            </a:r>
            <a:r>
              <a:rPr lang="en-US" sz="4000" b="1" dirty="0" smtClean="0">
                <a:solidFill>
                  <a:srgbClr val="F46600"/>
                </a:solidFill>
              </a:rPr>
              <a:t>Framework</a:t>
            </a:r>
            <a:endParaRPr lang="en-US" sz="4000" b="1" dirty="0">
              <a:solidFill>
                <a:srgbClr val="F4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256584"/>
          </a:xfrm>
        </p:spPr>
        <p:txBody>
          <a:bodyPr>
            <a:normAutofit fontScale="77500" lnSpcReduction="20000"/>
          </a:bodyPr>
          <a:lstStyle/>
          <a:p>
            <a:r>
              <a:rPr lang="en-US" sz="3400" dirty="0" smtClean="0"/>
              <a:t>Abstract interface</a:t>
            </a:r>
          </a:p>
          <a:p>
            <a:pPr lvl="1"/>
            <a:r>
              <a:rPr lang="en-US" sz="2600" dirty="0" smtClean="0"/>
              <a:t>PSI schemes can be plugged in (currently PSI-CA and BFPSI)</a:t>
            </a:r>
          </a:p>
          <a:p>
            <a:r>
              <a:rPr lang="en-US" sz="3400" dirty="0" smtClean="0"/>
              <a:t>Used in:</a:t>
            </a:r>
          </a:p>
          <a:p>
            <a:pPr lvl="1"/>
            <a:endParaRPr lang="en-US" sz="2600" dirty="0" smtClean="0"/>
          </a:p>
          <a:p>
            <a:pPr lvl="1"/>
            <a:endParaRPr lang="en-US" sz="2600" dirty="0" smtClean="0"/>
          </a:p>
          <a:p>
            <a:pPr lvl="1"/>
            <a:endParaRPr lang="en-US" sz="2600" dirty="0"/>
          </a:p>
          <a:p>
            <a:pPr lvl="1"/>
            <a:endParaRPr lang="en-US" sz="2600" dirty="0" smtClean="0"/>
          </a:p>
          <a:p>
            <a:pPr lvl="1"/>
            <a:endParaRPr lang="en-US" sz="2600" dirty="0"/>
          </a:p>
          <a:p>
            <a:pPr lvl="1"/>
            <a:endParaRPr lang="en-US" sz="2600" dirty="0" smtClean="0"/>
          </a:p>
          <a:p>
            <a:pPr lvl="1"/>
            <a:endParaRPr lang="en-US" sz="2600" dirty="0" smtClean="0"/>
          </a:p>
          <a:p>
            <a:pPr lvl="1"/>
            <a:endParaRPr lang="en-US" sz="2600" dirty="0"/>
          </a:p>
          <a:p>
            <a:pPr lvl="1"/>
            <a:endParaRPr lang="en-US" sz="2600" dirty="0" smtClean="0"/>
          </a:p>
          <a:p>
            <a:pPr lvl="1"/>
            <a:endParaRPr lang="en-US" sz="2600" dirty="0" smtClean="0"/>
          </a:p>
          <a:p>
            <a:pPr lvl="1"/>
            <a:endParaRPr lang="en-US" sz="2600" dirty="0"/>
          </a:p>
          <a:p>
            <a:r>
              <a:rPr lang="en-US" sz="3400" dirty="0" smtClean="0"/>
              <a:t>Easily re-usable by other apps</a:t>
            </a:r>
          </a:p>
          <a:p>
            <a:r>
              <a:rPr lang="en-US" sz="3400" dirty="0" smtClean="0"/>
              <a:t>Source code available on request</a:t>
            </a:r>
          </a:p>
        </p:txBody>
      </p:sp>
      <p:pic>
        <p:nvPicPr>
          <p:cNvPr id="4" name="Picture 3" descr="tethering-shot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204864"/>
            <a:ext cx="1828800" cy="28911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5736" y="5229200"/>
            <a:ext cx="17494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/>
              <a:t>TetheringApp</a:t>
            </a:r>
            <a:endParaRPr lang="en-US" sz="2200" dirty="0"/>
          </a:p>
        </p:txBody>
      </p:sp>
      <p:pic>
        <p:nvPicPr>
          <p:cNvPr id="6" name="Picture 5" descr="nearbyPeop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204864"/>
            <a:ext cx="1828800" cy="29523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36096" y="5229200"/>
            <a:ext cx="17709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/>
              <a:t>nearbyPeople</a:t>
            </a:r>
            <a:endParaRPr lang="en-US" sz="22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5DDF-20EB-E246-9E06-DD1F8AB0F9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</a:t>
            </a:r>
            <a:r>
              <a:rPr lang="en-US" sz="3600" dirty="0" smtClean="0"/>
              <a:t>steps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Bloom Filter based PSI-CA?</a:t>
            </a:r>
          </a:p>
          <a:p>
            <a:r>
              <a:rPr lang="en-US" sz="2600" dirty="0" smtClean="0"/>
              <a:t>Finding other common attributes?</a:t>
            </a:r>
          </a:p>
          <a:p>
            <a:r>
              <a:rPr lang="en-US" sz="2600" dirty="0" smtClean="0"/>
              <a:t>...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AB747D-6E03-F64A-BF52-9ABEF81F844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Summary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7987811" cy="4135315"/>
          </a:xfrm>
        </p:spPr>
        <p:txBody>
          <a:bodyPr/>
          <a:lstStyle/>
          <a:p>
            <a:r>
              <a:rPr lang="en-US" sz="2600" dirty="0"/>
              <a:t>A new, fast “PSI” </a:t>
            </a:r>
            <a:r>
              <a:rPr lang="en-US" sz="2600" dirty="0" smtClean="0"/>
              <a:t>based </a:t>
            </a:r>
            <a:r>
              <a:rPr lang="en-US" sz="2600" dirty="0"/>
              <a:t>on bearer capabilities</a:t>
            </a:r>
          </a:p>
          <a:p>
            <a:r>
              <a:rPr lang="en-US" sz="2600" dirty="0" smtClean="0"/>
              <a:t>Privacy </a:t>
            </a:r>
            <a:r>
              <a:rPr lang="en-US" sz="2600" dirty="0"/>
              <a:t>and Authenticity </a:t>
            </a:r>
            <a:r>
              <a:rPr lang="en-US" sz="2600" dirty="0" smtClean="0"/>
              <a:t>guaranteed</a:t>
            </a:r>
            <a:endParaRPr lang="en-US" sz="2600" dirty="0"/>
          </a:p>
          <a:p>
            <a:r>
              <a:rPr lang="en-US" sz="2600" dirty="0"/>
              <a:t>False positives </a:t>
            </a:r>
            <a:r>
              <a:rPr lang="en-US" sz="2600" dirty="0" smtClean="0"/>
              <a:t>removed</a:t>
            </a:r>
          </a:p>
          <a:p>
            <a:r>
              <a:rPr lang="en-US" sz="2600" dirty="0" smtClean="0">
                <a:solidFill>
                  <a:schemeClr val="accent1"/>
                </a:solidFill>
              </a:rPr>
              <a:t>Massive performance gain: O</a:t>
            </a:r>
            <a:r>
              <a:rPr lang="en-US" sz="2600" dirty="0">
                <a:solidFill>
                  <a:schemeClr val="accent1"/>
                </a:solidFill>
              </a:rPr>
              <a:t>(1) </a:t>
            </a:r>
            <a:r>
              <a:rPr lang="en-US" sz="2600" dirty="0" smtClean="0">
                <a:solidFill>
                  <a:schemeClr val="accent1"/>
                </a:solidFill>
              </a:rPr>
              <a:t>vs. O(n)</a:t>
            </a:r>
          </a:p>
          <a:p>
            <a:r>
              <a:rPr lang="en-US" sz="2600" dirty="0" smtClean="0"/>
              <a:t>A re-usable framework</a:t>
            </a:r>
          </a:p>
          <a:p>
            <a:r>
              <a:rPr lang="en-US" sz="2600" dirty="0" smtClean="0"/>
              <a:t>An example of </a:t>
            </a:r>
            <a:r>
              <a:rPr lang="en-US" sz="2600" b="1" dirty="0" smtClean="0"/>
              <a:t>leveraging social networks </a:t>
            </a:r>
            <a:r>
              <a:rPr lang="en-US" sz="2600" dirty="0" smtClean="0"/>
              <a:t>to improve security/privacy/usability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AB747D-6E03-F64A-BF52-9ABEF81F844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39552" y="692696"/>
            <a:ext cx="7772400" cy="5330072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Thank you!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A61FAD84-99AC-FA4D-81FF-293606C52EB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139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Applications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53925"/>
            <a:ext cx="7987811" cy="4135315"/>
          </a:xfrm>
        </p:spPr>
        <p:txBody>
          <a:bodyPr/>
          <a:lstStyle/>
          <a:p>
            <a:r>
              <a:rPr lang="en-US" sz="2800" dirty="0" smtClean="0"/>
              <a:t>Intuitive means for specifying access control</a:t>
            </a:r>
          </a:p>
          <a:p>
            <a:pPr lvl="1"/>
            <a:r>
              <a:rPr lang="en-US" sz="2200" dirty="0" smtClean="0"/>
              <a:t>Ride sharing</a:t>
            </a:r>
          </a:p>
          <a:p>
            <a:pPr lvl="1"/>
            <a:r>
              <a:rPr lang="en-US" sz="2200" dirty="0" smtClean="0"/>
              <a:t>Tethering Internet access</a:t>
            </a:r>
          </a:p>
          <a:p>
            <a:pPr lvl="1"/>
            <a:r>
              <a:rPr lang="en-US" sz="2200" dirty="0" smtClean="0"/>
              <a:t>...</a:t>
            </a:r>
          </a:p>
          <a:p>
            <a:pPr lvl="1"/>
            <a:endParaRPr lang="en-US" dirty="0" smtClean="0"/>
          </a:p>
          <a:p>
            <a:r>
              <a:rPr lang="en-US" sz="2800" dirty="0" smtClean="0"/>
              <a:t>Information</a:t>
            </a:r>
          </a:p>
          <a:p>
            <a:pPr lvl="1"/>
            <a:r>
              <a:rPr lang="en-US" sz="2200" dirty="0" smtClean="0"/>
              <a:t>Friend radar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AB747D-6E03-F64A-BF52-9ABEF81F844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 err="1" smtClean="0"/>
              <a:t>Requirements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sz="2600" b="1" dirty="0" smtClean="0">
                <a:solidFill>
                  <a:srgbClr val="00B050"/>
                </a:solidFill>
              </a:rPr>
              <a:t>privacy</a:t>
            </a:r>
            <a:r>
              <a:rPr lang="en-US" sz="2600" dirty="0" smtClean="0"/>
              <a:t>: </a:t>
            </a:r>
          </a:p>
          <a:p>
            <a:pPr lvl="1">
              <a:lnSpc>
                <a:spcPct val="130000"/>
              </a:lnSpc>
            </a:pPr>
            <a:r>
              <a:rPr lang="en-US" sz="2200" dirty="0" smtClean="0"/>
              <a:t>no more info. </a:t>
            </a:r>
            <a:r>
              <a:rPr lang="en-US" sz="2200" dirty="0"/>
              <a:t>t</a:t>
            </a:r>
            <a:r>
              <a:rPr lang="en-US" sz="2200" dirty="0" smtClean="0"/>
              <a:t>o participants than about common friends</a:t>
            </a:r>
          </a:p>
          <a:p>
            <a:pPr lvl="1">
              <a:lnSpc>
                <a:spcPct val="130000"/>
              </a:lnSpc>
            </a:pPr>
            <a:r>
              <a:rPr lang="en-US" sz="2200" dirty="0"/>
              <a:t>n</a:t>
            </a:r>
            <a:r>
              <a:rPr lang="en-US" sz="2200" dirty="0" smtClean="0"/>
              <a:t>o additional info. to anybody else (e.g., </a:t>
            </a:r>
            <a:r>
              <a:rPr lang="en-US" sz="2200" dirty="0" err="1" smtClean="0"/>
              <a:t>FourSquare</a:t>
            </a:r>
            <a:r>
              <a:rPr lang="en-US" sz="2200" dirty="0" smtClean="0"/>
              <a:t>)</a:t>
            </a:r>
          </a:p>
          <a:p>
            <a:pPr>
              <a:lnSpc>
                <a:spcPct val="130000"/>
              </a:lnSpc>
            </a:pPr>
            <a:r>
              <a:rPr lang="en-US" sz="2600" b="1" dirty="0" smtClean="0">
                <a:solidFill>
                  <a:srgbClr val="00B050"/>
                </a:solidFill>
              </a:rPr>
              <a:t>authenticity</a:t>
            </a:r>
            <a:r>
              <a:rPr lang="en-US" sz="2600" b="1" dirty="0" smtClean="0"/>
              <a:t>:</a:t>
            </a:r>
            <a:r>
              <a:rPr lang="en-US" sz="2600" dirty="0" smtClean="0"/>
              <a:t> </a:t>
            </a:r>
          </a:p>
          <a:p>
            <a:pPr lvl="1">
              <a:lnSpc>
                <a:spcPct val="130000"/>
              </a:lnSpc>
            </a:pPr>
            <a:r>
              <a:rPr lang="en-US" sz="2200" dirty="0" smtClean="0"/>
              <a:t>no false claims of friendship</a:t>
            </a:r>
          </a:p>
          <a:p>
            <a:pPr>
              <a:lnSpc>
                <a:spcPct val="130000"/>
              </a:lnSpc>
            </a:pPr>
            <a:r>
              <a:rPr lang="en-US" sz="2600" b="1" dirty="0" smtClean="0">
                <a:solidFill>
                  <a:srgbClr val="00B050"/>
                </a:solidFill>
              </a:rPr>
              <a:t>efficiency</a:t>
            </a:r>
            <a:r>
              <a:rPr lang="en-US" sz="2600" b="1" dirty="0" smtClean="0"/>
              <a:t>: </a:t>
            </a:r>
          </a:p>
          <a:p>
            <a:pPr lvl="1">
              <a:lnSpc>
                <a:spcPct val="130000"/>
              </a:lnSpc>
            </a:pPr>
            <a:r>
              <a:rPr lang="en-US" sz="2200" dirty="0"/>
              <a:t>a</a:t>
            </a:r>
            <a:r>
              <a:rPr lang="en-US" sz="2200" dirty="0" smtClean="0"/>
              <a:t>pplicable for mobile usage</a:t>
            </a:r>
            <a:endParaRPr lang="en-US" sz="2200" dirty="0"/>
          </a:p>
          <a:p>
            <a:pPr lvl="1">
              <a:lnSpc>
                <a:spcPct val="130000"/>
              </a:lnSpc>
            </a:pPr>
            <a:r>
              <a:rPr lang="en-US" sz="2200" dirty="0" smtClean="0"/>
              <a:t>minimize expensive crypto operations</a:t>
            </a:r>
            <a:endParaRPr lang="en-US" sz="2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AB747D-6E03-F64A-BF52-9ABEF81F844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Outline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sz="2600" dirty="0" smtClean="0"/>
              <a:t>Current approaches</a:t>
            </a:r>
          </a:p>
          <a:p>
            <a:pPr>
              <a:lnSpc>
                <a:spcPct val="130000"/>
              </a:lnSpc>
            </a:pPr>
            <a:r>
              <a:rPr lang="en-US" sz="2600" dirty="0" smtClean="0"/>
              <a:t>Our approach: using Bloom Filters</a:t>
            </a:r>
          </a:p>
          <a:p>
            <a:pPr>
              <a:lnSpc>
                <a:spcPct val="130000"/>
              </a:lnSpc>
            </a:pPr>
            <a:r>
              <a:rPr lang="en-US" sz="2600" dirty="0" smtClean="0"/>
              <a:t>“Common Friends” framework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AB747D-6E03-F64A-BF52-9ABEF81F844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Outline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966" y="1669949"/>
            <a:ext cx="7987811" cy="4135315"/>
          </a:xfrm>
        </p:spPr>
        <p:txBody>
          <a:bodyPr/>
          <a:lstStyle/>
          <a:p>
            <a:r>
              <a:rPr lang="en-US" sz="2600" dirty="0" smtClean="0">
                <a:solidFill>
                  <a:srgbClr val="00B050"/>
                </a:solidFill>
              </a:rPr>
              <a:t>Current approaches</a:t>
            </a:r>
          </a:p>
          <a:p>
            <a:pPr>
              <a:lnSpc>
                <a:spcPct val="130000"/>
              </a:lnSpc>
            </a:pPr>
            <a:r>
              <a:rPr lang="en-US" sz="2600" dirty="0" smtClean="0">
                <a:solidFill>
                  <a:schemeClr val="bg2"/>
                </a:solidFill>
              </a:rPr>
              <a:t>Our approach: using </a:t>
            </a:r>
            <a:r>
              <a:rPr lang="en-US" sz="2600" dirty="0">
                <a:solidFill>
                  <a:schemeClr val="bg2"/>
                </a:solidFill>
              </a:rPr>
              <a:t>Bloom Filters</a:t>
            </a:r>
          </a:p>
          <a:p>
            <a:pPr>
              <a:lnSpc>
                <a:spcPct val="130000"/>
              </a:lnSpc>
            </a:pPr>
            <a:r>
              <a:rPr lang="en-US" sz="2600" dirty="0">
                <a:solidFill>
                  <a:schemeClr val="bg2"/>
                </a:solidFill>
              </a:rPr>
              <a:t>“Common Friends” framework </a:t>
            </a:r>
          </a:p>
          <a:p>
            <a:pPr marL="0" indent="0">
              <a:buNone/>
            </a:pPr>
            <a:endParaRPr lang="en-US" sz="2600" dirty="0" smtClean="0">
              <a:solidFill>
                <a:srgbClr val="00B050"/>
              </a:solidFill>
            </a:endParaRPr>
          </a:p>
          <a:p>
            <a:r>
              <a:rPr lang="en-US" sz="2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Using bloom Filters</a:t>
            </a:r>
          </a:p>
          <a:p>
            <a:r>
              <a:rPr lang="en-US" sz="2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“Common Friends” framework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AB747D-6E03-F64A-BF52-9ABEF81F844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 trusted server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FourSquare</a:t>
            </a:r>
            <a:r>
              <a:rPr lang="en-US" dirty="0" smtClean="0"/>
              <a:t>, </a:t>
            </a:r>
            <a:r>
              <a:rPr lang="en-US" dirty="0" err="1" smtClean="0"/>
              <a:t>Tencent</a:t>
            </a:r>
            <a:r>
              <a:rPr lang="en-US" dirty="0" smtClean="0"/>
              <a:t>, ...</a:t>
            </a:r>
            <a:endParaRPr lang="en-US" dirty="0"/>
          </a:p>
        </p:txBody>
      </p:sp>
      <p:pic>
        <p:nvPicPr>
          <p:cNvPr id="4" name="Picture 6" descr="C:\Users\asokan\AppData\Local\Microsoft\Windows\Temporary Internet Files\Content.IE5\MC7EJK04\MC90043488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0738" y="4581128"/>
            <a:ext cx="735038" cy="735038"/>
          </a:xfrm>
          <a:prstGeom prst="rect">
            <a:avLst/>
          </a:prstGeom>
          <a:noFill/>
        </p:spPr>
      </p:pic>
      <p:pic>
        <p:nvPicPr>
          <p:cNvPr id="5" name="Picture 4" descr="C:\Users\asokan\AppData\Local\Microsoft\Windows\Temporary Internet Files\Content.IE5\A5YADNQ6\MC900432626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31743" y="4653136"/>
            <a:ext cx="672505" cy="672505"/>
          </a:xfrm>
          <a:prstGeom prst="rect">
            <a:avLst/>
          </a:prstGeom>
          <a:noFill/>
        </p:spPr>
      </p:pic>
      <p:pic>
        <p:nvPicPr>
          <p:cNvPr id="1027" name="Picture 3" descr="C:\Users\asokan\AppData\Local\Microsoft\Windows\Temporary Internet Files\Content.IE5\A5YADNQ6\MC900434879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2276872"/>
            <a:ext cx="1363018" cy="1363018"/>
          </a:xfrm>
          <a:prstGeom prst="rect">
            <a:avLst/>
          </a:prstGeom>
          <a:noFill/>
        </p:spPr>
      </p:pic>
      <p:cxnSp>
        <p:nvCxnSpPr>
          <p:cNvPr id="10" name="Straight Arrow Connector 9"/>
          <p:cNvCxnSpPr/>
          <p:nvPr/>
        </p:nvCxnSpPr>
        <p:spPr>
          <a:xfrm flipV="1">
            <a:off x="2195736" y="3573017"/>
            <a:ext cx="144016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691680" y="3573016"/>
            <a:ext cx="1385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 am at &lt;</a:t>
            </a:r>
            <a:r>
              <a:rPr lang="en-US" dirty="0" err="1" smtClean="0"/>
              <a:t>x,y</a:t>
            </a:r>
            <a:r>
              <a:rPr lang="en-US" dirty="0" smtClean="0"/>
              <a:t>&gt;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4788024" y="3645024"/>
            <a:ext cx="144016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724128" y="3779748"/>
            <a:ext cx="1385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 am at &lt;</a:t>
            </a:r>
            <a:r>
              <a:rPr lang="en-US" dirty="0" err="1" smtClean="0"/>
              <a:t>x,y</a:t>
            </a:r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AB747D-6E03-F64A-BF52-9ABEF81F844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88383" y="5373216"/>
            <a:ext cx="595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Bob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104023" y="5373216"/>
            <a:ext cx="9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Angela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 trusted server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572966" y="1093885"/>
            <a:ext cx="7987811" cy="4135315"/>
          </a:xfrm>
        </p:spPr>
        <p:txBody>
          <a:bodyPr/>
          <a:lstStyle/>
          <a:p>
            <a:r>
              <a:rPr lang="en-US" dirty="0" err="1" smtClean="0"/>
              <a:t>FourSquare</a:t>
            </a:r>
            <a:r>
              <a:rPr lang="en-US" dirty="0" smtClean="0"/>
              <a:t>, </a:t>
            </a:r>
            <a:r>
              <a:rPr lang="en-US" dirty="0" err="1" smtClean="0"/>
              <a:t>Tencent</a:t>
            </a:r>
            <a:r>
              <a:rPr lang="en-US" dirty="0" smtClean="0"/>
              <a:t>, …</a:t>
            </a:r>
            <a:endParaRPr lang="en-US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477744"/>
              </p:ext>
            </p:extLst>
          </p:nvPr>
        </p:nvGraphicFramePr>
        <p:xfrm>
          <a:off x="6228184" y="908720"/>
          <a:ext cx="2520280" cy="1584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140"/>
                <a:gridCol w="1260140"/>
              </a:tblGrid>
              <a:tr h="396044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User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Location</a:t>
                      </a:r>
                      <a:endParaRPr lang="en-US" sz="1600" dirty="0"/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Angela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(</a:t>
                      </a:r>
                      <a:r>
                        <a:rPr lang="en-US" sz="1600" dirty="0" err="1" smtClean="0"/>
                        <a:t>x,y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Bob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(</a:t>
                      </a:r>
                      <a:r>
                        <a:rPr lang="en-US" sz="1600" dirty="0" err="1" smtClean="0"/>
                        <a:t>x,y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...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...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4716016" y="1124744"/>
            <a:ext cx="3600400" cy="2967286"/>
            <a:chOff x="4716016" y="1124744"/>
            <a:chExt cx="3600400" cy="2967286"/>
          </a:xfrm>
        </p:grpSpPr>
        <p:grpSp>
          <p:nvGrpSpPr>
            <p:cNvPr id="8" name="Group 7"/>
            <p:cNvGrpSpPr/>
            <p:nvPr/>
          </p:nvGrpSpPr>
          <p:grpSpPr>
            <a:xfrm>
              <a:off x="4716016" y="1124744"/>
              <a:ext cx="3600400" cy="2967286"/>
              <a:chOff x="4716016" y="2276872"/>
              <a:chExt cx="3600400" cy="2967286"/>
            </a:xfrm>
          </p:grpSpPr>
          <p:pic>
            <p:nvPicPr>
              <p:cNvPr id="4" name="Picture 6" descr="C:\Users\asokan\AppData\Local\Microsoft\Windows\Temporary Internet Files\Content.IE5\MC7EJK04\MC900434884[1]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804248" y="4509120"/>
                <a:ext cx="735038" cy="735038"/>
              </a:xfrm>
              <a:prstGeom prst="rect">
                <a:avLst/>
              </a:prstGeom>
              <a:noFill/>
            </p:spPr>
          </p:pic>
          <p:pic>
            <p:nvPicPr>
              <p:cNvPr id="5" name="Picture 4" descr="C:\Users\asokan\AppData\Local\Microsoft\Windows\Temporary Internet Files\Content.IE5\A5YADNQ6\MC900432626[1]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860032" y="4509120"/>
                <a:ext cx="672505" cy="672505"/>
              </a:xfrm>
              <a:prstGeom prst="rect">
                <a:avLst/>
              </a:prstGeom>
              <a:noFill/>
            </p:spPr>
          </p:pic>
          <p:pic>
            <p:nvPicPr>
              <p:cNvPr id="1027" name="Picture 3" descr="C:\Users\asokan\AppData\Local\Microsoft\Windows\Temporary Internet Files\Content.IE5\A5YADNQ6\MC900434879[1]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716016" y="2276872"/>
                <a:ext cx="1363018" cy="1363018"/>
              </a:xfrm>
              <a:prstGeom prst="rect">
                <a:avLst/>
              </a:prstGeom>
              <a:noFill/>
            </p:spPr>
          </p:pic>
          <p:cxnSp>
            <p:nvCxnSpPr>
              <p:cNvPr id="16" name="Straight Arrow Connector 15"/>
              <p:cNvCxnSpPr/>
              <p:nvPr/>
            </p:nvCxnSpPr>
            <p:spPr>
              <a:xfrm flipH="1" flipV="1">
                <a:off x="5724128" y="3501008"/>
                <a:ext cx="1440160" cy="93610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6564013" y="3779748"/>
                <a:ext cx="17524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Who is near me?</a:t>
                </a:r>
                <a:endParaRPr lang="en-US" dirty="0"/>
              </a:p>
            </p:txBody>
          </p:sp>
          <p:cxnSp>
            <p:nvCxnSpPr>
              <p:cNvPr id="23" name="Straight Arrow Connector 22"/>
              <p:cNvCxnSpPr/>
              <p:nvPr/>
            </p:nvCxnSpPr>
            <p:spPr>
              <a:xfrm flipH="1" flipV="1">
                <a:off x="5580112" y="3645024"/>
                <a:ext cx="1440160" cy="936104"/>
              </a:xfrm>
              <a:prstGeom prst="straightConnector1">
                <a:avLst/>
              </a:prstGeom>
              <a:ln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/>
            <p:cNvSpPr txBox="1"/>
            <p:nvPr/>
          </p:nvSpPr>
          <p:spPr>
            <a:xfrm>
              <a:off x="5580112" y="2996952"/>
              <a:ext cx="105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“Angela”</a:t>
              </a:r>
              <a:endParaRPr lang="en-US" dirty="0"/>
            </a:p>
          </p:txBody>
        </p:sp>
      </p:grpSp>
      <p:graphicFrame>
        <p:nvGraphicFramePr>
          <p:cNvPr id="17" name="Table 1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041162501"/>
              </p:ext>
            </p:extLst>
          </p:nvPr>
        </p:nvGraphicFramePr>
        <p:xfrm>
          <a:off x="2555776" y="1844824"/>
          <a:ext cx="1728192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0687"/>
                <a:gridCol w="557505"/>
              </a:tblGrid>
              <a:tr h="4267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Privacy</a:t>
                      </a:r>
                      <a:endParaRPr lang="en-US" sz="1400" dirty="0"/>
                    </a:p>
                  </a:txBody>
                  <a:tcPr marL="99323" marR="99323" marT="49661" marB="496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2"/>
                          </a:solidFill>
                          <a:sym typeface="Symbol"/>
                        </a:rPr>
                        <a:t></a:t>
                      </a:r>
                      <a:endParaRPr lang="en-US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 marL="99323" marR="99323" marT="49661" marB="49661" anchor="ctr"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Authenticity</a:t>
                      </a:r>
                      <a:endParaRPr lang="en-US" sz="1400" dirty="0"/>
                    </a:p>
                  </a:txBody>
                  <a:tcPr marL="99323" marR="99323" marT="49661" marB="496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1"/>
                          </a:solidFill>
                          <a:sym typeface="Symbol"/>
                        </a:rPr>
                        <a:t></a:t>
                      </a:r>
                      <a:endParaRPr lang="en-US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99323" marR="99323" marT="49661" marB="49661" anchor="ctr"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Efficiency</a:t>
                      </a:r>
                      <a:endParaRPr lang="en-US" sz="1400" dirty="0"/>
                    </a:p>
                  </a:txBody>
                  <a:tcPr marL="99323" marR="99323" marT="49661" marB="4966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accent1"/>
                          </a:solidFill>
                          <a:sym typeface="Symbol"/>
                        </a:rPr>
                        <a:t></a:t>
                      </a:r>
                      <a:endParaRPr lang="en-US" sz="1400" b="1" dirty="0" smtClean="0">
                        <a:solidFill>
                          <a:schemeClr val="accent1"/>
                        </a:solidFill>
                      </a:endParaRPr>
                    </a:p>
                  </a:txBody>
                  <a:tcPr marL="99323" marR="99323" marT="49661" marB="49661" anchor="ctr"/>
                </a:tc>
              </a:tr>
            </a:tbl>
          </a:graphicData>
        </a:graphic>
      </p:graphicFrame>
      <p:pic>
        <p:nvPicPr>
          <p:cNvPr id="6" name="Picture 5" descr="wecent-screenshot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68" y="1584176"/>
            <a:ext cx="1930400" cy="3429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AB747D-6E03-F64A-BF52-9ABEF81F844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3" name="Picture 12" descr="screenshot.png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044" y="4115792"/>
            <a:ext cx="5641388" cy="154545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067944" y="3645024"/>
            <a:ext cx="9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Angela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524328" y="3645024"/>
            <a:ext cx="595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Bob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914400"/>
          </a:xfrm>
        </p:spPr>
        <p:txBody>
          <a:bodyPr/>
          <a:lstStyle/>
          <a:p>
            <a:r>
              <a:rPr lang="en-US" sz="3600" dirty="0" smtClean="0"/>
              <a:t>Private Set Intersection Protocols</a:t>
            </a:r>
            <a:endParaRPr lang="en-US" sz="36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1763688" y="1268760"/>
            <a:ext cx="5544620" cy="1489208"/>
            <a:chOff x="1763688" y="1844824"/>
            <a:chExt cx="5544620" cy="1489208"/>
          </a:xfrm>
        </p:grpSpPr>
        <p:sp>
          <p:nvSpPr>
            <p:cNvPr id="4" name="Left-Right Arrow 3"/>
            <p:cNvSpPr/>
            <p:nvPr/>
          </p:nvSpPr>
          <p:spPr>
            <a:xfrm>
              <a:off x="3005285" y="2348880"/>
              <a:ext cx="3096344" cy="504056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PSI</a:t>
              </a:r>
              <a:endParaRPr lang="en-US" dirty="0"/>
            </a:p>
          </p:txBody>
        </p:sp>
        <p:sp>
          <p:nvSpPr>
            <p:cNvPr id="5" name="Arc 4"/>
            <p:cNvSpPr/>
            <p:nvPr/>
          </p:nvSpPr>
          <p:spPr>
            <a:xfrm>
              <a:off x="2429221" y="2060848"/>
              <a:ext cx="1224136" cy="648072"/>
            </a:xfrm>
            <a:prstGeom prst="arc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Arc 5"/>
            <p:cNvSpPr/>
            <p:nvPr/>
          </p:nvSpPr>
          <p:spPr>
            <a:xfrm flipV="1">
              <a:off x="2429221" y="2492897"/>
              <a:ext cx="1224136" cy="648072"/>
            </a:xfrm>
            <a:prstGeom prst="arc">
              <a:avLst/>
            </a:prstGeom>
            <a:ln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Arc 6"/>
            <p:cNvSpPr/>
            <p:nvPr/>
          </p:nvSpPr>
          <p:spPr>
            <a:xfrm flipH="1" flipV="1">
              <a:off x="5381549" y="2492897"/>
              <a:ext cx="1224136" cy="648072"/>
            </a:xfrm>
            <a:prstGeom prst="arc">
              <a:avLst/>
            </a:prstGeom>
            <a:ln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63688" y="1844824"/>
              <a:ext cx="12257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Input set S</a:t>
              </a:r>
              <a:r>
                <a:rPr lang="en-US" baseline="-25000" dirty="0" smtClean="0"/>
                <a:t>I</a:t>
              </a:r>
              <a:endParaRPr lang="en-US" baseline="-25000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41189" y="2348880"/>
              <a:ext cx="720080" cy="50405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</a:t>
              </a:r>
              <a:endParaRPr lang="en-US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245645" y="2348880"/>
              <a:ext cx="720080" cy="50405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</a:t>
              </a:r>
              <a:endParaRPr lang="en-US" dirty="0"/>
            </a:p>
          </p:txBody>
        </p:sp>
        <p:sp>
          <p:nvSpPr>
            <p:cNvPr id="11" name="Arc 10"/>
            <p:cNvSpPr/>
            <p:nvPr/>
          </p:nvSpPr>
          <p:spPr>
            <a:xfrm flipH="1">
              <a:off x="5381549" y="2060848"/>
              <a:ext cx="1224136" cy="648072"/>
            </a:xfrm>
            <a:prstGeom prst="arc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029625" y="1844824"/>
              <a:ext cx="1278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Input set S</a:t>
              </a:r>
              <a:r>
                <a:rPr lang="en-US" baseline="-25000" dirty="0" smtClean="0"/>
                <a:t>R</a:t>
              </a:r>
              <a:endParaRPr lang="en-US" baseline="-25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999930" y="2964700"/>
              <a:ext cx="8170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</a:t>
              </a:r>
              <a:r>
                <a:rPr lang="en-US" baseline="-25000" dirty="0" smtClean="0"/>
                <a:t>I </a:t>
              </a:r>
              <a:r>
                <a:rPr lang="en-US" dirty="0" smtClean="0">
                  <a:sym typeface="Symbol"/>
                </a:rPr>
                <a:t> S</a:t>
              </a:r>
              <a:r>
                <a:rPr lang="en-US" baseline="-25000" dirty="0" smtClean="0">
                  <a:sym typeface="Symbol"/>
                </a:rPr>
                <a:t>R</a:t>
              </a:r>
              <a:endParaRPr lang="en-US" baseline="-250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763692" y="2962034"/>
            <a:ext cx="5527152" cy="1475078"/>
            <a:chOff x="1763692" y="3851756"/>
            <a:chExt cx="5527152" cy="1475078"/>
          </a:xfrm>
        </p:grpSpPr>
        <p:sp>
          <p:nvSpPr>
            <p:cNvPr id="14" name="Left-Right Arrow 13"/>
            <p:cNvSpPr/>
            <p:nvPr/>
          </p:nvSpPr>
          <p:spPr>
            <a:xfrm>
              <a:off x="2987824" y="4355812"/>
              <a:ext cx="3096344" cy="504056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PSI-CA</a:t>
              </a:r>
              <a:endParaRPr lang="en-US" dirty="0"/>
            </a:p>
          </p:txBody>
        </p:sp>
        <p:sp>
          <p:nvSpPr>
            <p:cNvPr id="15" name="Arc 14"/>
            <p:cNvSpPr/>
            <p:nvPr/>
          </p:nvSpPr>
          <p:spPr>
            <a:xfrm>
              <a:off x="2411760" y="4067780"/>
              <a:ext cx="1224136" cy="648072"/>
            </a:xfrm>
            <a:prstGeom prst="arc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Arc 15"/>
            <p:cNvSpPr/>
            <p:nvPr/>
          </p:nvSpPr>
          <p:spPr>
            <a:xfrm flipV="1">
              <a:off x="2411760" y="4499828"/>
              <a:ext cx="1224136" cy="648072"/>
            </a:xfrm>
            <a:prstGeom prst="arc">
              <a:avLst/>
            </a:prstGeom>
            <a:ln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rc 16"/>
            <p:cNvSpPr/>
            <p:nvPr/>
          </p:nvSpPr>
          <p:spPr>
            <a:xfrm flipH="1" flipV="1">
              <a:off x="5364088" y="4499828"/>
              <a:ext cx="1224136" cy="648072"/>
            </a:xfrm>
            <a:prstGeom prst="arc">
              <a:avLst/>
            </a:prstGeom>
            <a:ln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63692" y="3851756"/>
              <a:ext cx="12257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Input set S</a:t>
              </a:r>
              <a:r>
                <a:rPr lang="en-US" baseline="-25000" dirty="0" smtClean="0"/>
                <a:t>I</a:t>
              </a:r>
              <a:endParaRPr lang="en-US" baseline="-25000" dirty="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123728" y="4355812"/>
              <a:ext cx="720080" cy="50405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</a:t>
              </a:r>
              <a:endParaRPr lang="en-US" dirty="0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228184" y="4355812"/>
              <a:ext cx="720080" cy="50405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</a:t>
              </a:r>
              <a:endParaRPr lang="en-US" dirty="0"/>
            </a:p>
          </p:txBody>
        </p:sp>
        <p:sp>
          <p:nvSpPr>
            <p:cNvPr id="21" name="Arc 20"/>
            <p:cNvSpPr/>
            <p:nvPr/>
          </p:nvSpPr>
          <p:spPr>
            <a:xfrm flipH="1">
              <a:off x="5364088" y="4067780"/>
              <a:ext cx="1224136" cy="648072"/>
            </a:xfrm>
            <a:prstGeom prst="arc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12161" y="3851756"/>
              <a:ext cx="1278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Input set S</a:t>
              </a:r>
              <a:r>
                <a:rPr lang="en-US" baseline="-25000" dirty="0" smtClean="0"/>
                <a:t>R</a:t>
              </a:r>
              <a:endParaRPr lang="en-US" baseline="-250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966140" y="4957502"/>
              <a:ext cx="9228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|S</a:t>
              </a:r>
              <a:r>
                <a:rPr lang="en-US" baseline="-25000" dirty="0" smtClean="0"/>
                <a:t>I </a:t>
              </a:r>
              <a:r>
                <a:rPr lang="en-US" dirty="0" smtClean="0">
                  <a:sym typeface="Symbol"/>
                </a:rPr>
                <a:t> S</a:t>
              </a:r>
              <a:r>
                <a:rPr lang="en-US" baseline="-25000" dirty="0" smtClean="0">
                  <a:sym typeface="Symbol"/>
                </a:rPr>
                <a:t>R</a:t>
              </a:r>
              <a:r>
                <a:rPr lang="en-US" dirty="0" smtClean="0"/>
                <a:t>|</a:t>
              </a:r>
              <a:endParaRPr lang="en-US" baseline="-25000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948604" y="4653136"/>
            <a:ext cx="4213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Secure in the honest-but-curious model</a:t>
            </a:r>
          </a:p>
          <a:p>
            <a:r>
              <a:rPr lang="en-US" dirty="0" smtClean="0"/>
              <a:t>O(|S</a:t>
            </a:r>
            <a:r>
              <a:rPr lang="en-US" baseline="-25000" dirty="0" smtClean="0"/>
              <a:t>I</a:t>
            </a:r>
            <a:r>
              <a:rPr lang="en-US" dirty="0" smtClean="0"/>
              <a:t>|+|S</a:t>
            </a:r>
            <a:r>
              <a:rPr lang="en-US" baseline="-25000" dirty="0" smtClean="0"/>
              <a:t>R</a:t>
            </a:r>
            <a:r>
              <a:rPr lang="en-US" dirty="0" smtClean="0"/>
              <a:t>|) modular exponentiations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60772" y="5949280"/>
            <a:ext cx="5431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[De </a:t>
            </a:r>
            <a:r>
              <a:rPr lang="en-US" dirty="0" err="1"/>
              <a:t>Cristofaro</a:t>
            </a:r>
            <a:r>
              <a:rPr lang="en-US" dirty="0"/>
              <a:t> et al, </a:t>
            </a:r>
            <a:r>
              <a:rPr lang="en-US" dirty="0">
                <a:hlinkClick r:id="rId3"/>
              </a:rPr>
              <a:t>FC’10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Asiacrypt </a:t>
            </a:r>
            <a:r>
              <a:rPr lang="fr-FR" dirty="0">
                <a:hlinkClick r:id="rId4"/>
              </a:rPr>
              <a:t>’</a:t>
            </a:r>
            <a:r>
              <a:rPr lang="en-US" dirty="0">
                <a:hlinkClick r:id="rId4"/>
              </a:rPr>
              <a:t>10</a:t>
            </a:r>
            <a:r>
              <a:rPr lang="en-US" dirty="0"/>
              <a:t>, </a:t>
            </a:r>
            <a:r>
              <a:rPr lang="en-US" dirty="0">
                <a:hlinkClick r:id="rId5"/>
              </a:rPr>
              <a:t>CANS’12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971600" y="1844824"/>
            <a:ext cx="941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Initiator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971600" y="3573016"/>
            <a:ext cx="941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Initiator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452320" y="1844824"/>
            <a:ext cx="1313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Responder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452320" y="3573016"/>
            <a:ext cx="1313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Responder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alto_economics_red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009B3A"/>
      </a:accent1>
      <a:accent2>
        <a:srgbClr val="FF7900"/>
      </a:accent2>
      <a:accent3>
        <a:srgbClr val="0065BD"/>
      </a:accent3>
      <a:accent4>
        <a:srgbClr val="ED2939"/>
      </a:accent4>
      <a:accent5>
        <a:srgbClr val="FECB00"/>
      </a:accent5>
      <a:accent6>
        <a:srgbClr val="6639B7"/>
      </a:accent6>
      <a:hlink>
        <a:srgbClr val="0065BD"/>
      </a:hlink>
      <a:folHlink>
        <a:srgbClr val="ED2939"/>
      </a:folHlink>
    </a:clrScheme>
    <a:fontScheme name="Aalto_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Metro-plain</Template>
  <TotalTime>11683</TotalTime>
  <Words>1052</Words>
  <Application>Microsoft Macintosh PowerPoint</Application>
  <PresentationFormat>On-screen Show (4:3)</PresentationFormat>
  <Paragraphs>341</Paragraphs>
  <Slides>26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aalto_economics_red</vt:lpstr>
      <vt:lpstr>Office Theme</vt:lpstr>
      <vt:lpstr>Equation</vt:lpstr>
      <vt:lpstr>Acrobat Document</vt:lpstr>
      <vt:lpstr>Do I Know You? Efficient, Privacy-Preserving Protocols for Finding Common Friends</vt:lpstr>
      <vt:lpstr>Problem</vt:lpstr>
      <vt:lpstr>Applications</vt:lpstr>
      <vt:lpstr>Requirements</vt:lpstr>
      <vt:lpstr>Outline</vt:lpstr>
      <vt:lpstr>Outline</vt:lpstr>
      <vt:lpstr>Using a trusted server</vt:lpstr>
      <vt:lpstr>Using a trusted server</vt:lpstr>
      <vt:lpstr>Private Set Intersection Protocols</vt:lpstr>
      <vt:lpstr>Finding Common Friends using PSI naively</vt:lpstr>
      <vt:lpstr>Finding Common Friends using PSI with capabilities</vt:lpstr>
      <vt:lpstr>Other approaches</vt:lpstr>
      <vt:lpstr>Outline</vt:lpstr>
      <vt:lpstr>Can we build a faster “PSI”?</vt:lpstr>
      <vt:lpstr>What is Bloom Filter?</vt:lpstr>
      <vt:lpstr>BFPSI Protocol</vt:lpstr>
      <vt:lpstr>PowerPoint Presentation</vt:lpstr>
      <vt:lpstr>Beyond honest-but-curious model</vt:lpstr>
      <vt:lpstr>Comparison: execution time</vt:lpstr>
      <vt:lpstr>Comparison: power consumption</vt:lpstr>
      <vt:lpstr>Outline</vt:lpstr>
      <vt:lpstr>PowerPoint Presentation</vt:lpstr>
      <vt:lpstr>“Common Friends” Framework</vt:lpstr>
      <vt:lpstr>Next steps</vt:lpstr>
      <vt:lpstr>Summary</vt:lpstr>
      <vt:lpstr> Thank you!   Questions?</vt:lpstr>
    </vt:vector>
  </TitlesOfParts>
  <Company>University of Helsinki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I know you? Efficient and privacy-Preserving Common Friend Finder Protocols and Applications</dc:title>
  <dc:creator>N. Asokan</dc:creator>
  <cp:lastModifiedBy>Marcin Nagy</cp:lastModifiedBy>
  <cp:revision>277</cp:revision>
  <dcterms:created xsi:type="dcterms:W3CDTF">2013-06-10T09:13:11Z</dcterms:created>
  <dcterms:modified xsi:type="dcterms:W3CDTF">2014-02-10T13:08:33Z</dcterms:modified>
</cp:coreProperties>
</file>