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35"/>
  </p:notesMasterIdLst>
  <p:handoutMasterIdLst>
    <p:handoutMasterId r:id="rId36"/>
  </p:handoutMasterIdLst>
  <p:sldIdLst>
    <p:sldId id="260" r:id="rId2"/>
    <p:sldId id="303" r:id="rId3"/>
    <p:sldId id="304" r:id="rId4"/>
    <p:sldId id="262" r:id="rId5"/>
    <p:sldId id="264" r:id="rId6"/>
    <p:sldId id="265" r:id="rId7"/>
    <p:sldId id="266" r:id="rId8"/>
    <p:sldId id="268" r:id="rId9"/>
    <p:sldId id="269" r:id="rId10"/>
    <p:sldId id="285" r:id="rId11"/>
    <p:sldId id="261" r:id="rId12"/>
    <p:sldId id="272" r:id="rId13"/>
    <p:sldId id="273" r:id="rId14"/>
    <p:sldId id="277" r:id="rId15"/>
    <p:sldId id="275" r:id="rId16"/>
    <p:sldId id="280" r:id="rId17"/>
    <p:sldId id="278" r:id="rId18"/>
    <p:sldId id="276" r:id="rId19"/>
    <p:sldId id="281" r:id="rId20"/>
    <p:sldId id="282" r:id="rId21"/>
    <p:sldId id="296" r:id="rId22"/>
    <p:sldId id="291" r:id="rId23"/>
    <p:sldId id="292" r:id="rId24"/>
    <p:sldId id="293" r:id="rId25"/>
    <p:sldId id="298" r:id="rId26"/>
    <p:sldId id="305" r:id="rId27"/>
    <p:sldId id="300" r:id="rId28"/>
    <p:sldId id="301" r:id="rId29"/>
    <p:sldId id="286" r:id="rId30"/>
    <p:sldId id="306" r:id="rId31"/>
    <p:sldId id="307" r:id="rId32"/>
    <p:sldId id="290" r:id="rId33"/>
    <p:sldId id="295" r:id="rId3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C03"/>
    <a:srgbClr val="FF7900"/>
    <a:srgbClr val="A50082"/>
    <a:srgbClr val="8F5303"/>
    <a:srgbClr val="9F5C03"/>
    <a:srgbClr val="864000"/>
    <a:srgbClr val="703500"/>
    <a:srgbClr val="A85000"/>
    <a:srgbClr val="B4008F"/>
    <a:srgbClr val="BA0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1" autoAdjust="0"/>
    <p:restoredTop sz="86753" autoAdjust="0"/>
  </p:normalViewPr>
  <p:slideViewPr>
    <p:cSldViewPr>
      <p:cViewPr>
        <p:scale>
          <a:sx n="100" d="100"/>
          <a:sy n="100" d="100"/>
        </p:scale>
        <p:origin x="-18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F734B4-13E0-C64B-A5DB-64025F209C47}" type="datetime1">
              <a:rPr lang="fi-FI"/>
              <a:pPr/>
              <a:t>25.06.15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A4E90-65A9-4841-98BE-554E12AAE963}" type="slidenum">
              <a:rPr/>
              <a:pPr/>
              <a:t>‹#›</a:t>
            </a:fld>
            <a:endParaRPr lang="en-US"/>
          </a:p>
        </p:txBody>
      </p:sp>
    </p:spTree>
    <p:extLst>
      <p:ext uri="{BB962C8B-B14F-4D97-AF65-F5344CB8AC3E}">
        <p14:creationId xmlns:p14="http://schemas.microsoft.com/office/powerpoint/2010/main" val="335139077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88776087-92C0-C441-87BE-E2C73BFB03CD}" type="datetime1">
              <a:rPr lang="fi-FI"/>
              <a:pPr/>
              <a:t>25.06.15</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605DA8A-5216-4F63-A012-E5BD46E625C2}" type="slidenum">
              <a:rPr lang="fi-FI" smtClean="0"/>
              <a:pPr/>
              <a:t>‹#›</a:t>
            </a:fld>
            <a:endParaRPr lang="fi-FI" dirty="0"/>
          </a:p>
        </p:txBody>
      </p:sp>
    </p:spTree>
    <p:extLst>
      <p:ext uri="{BB962C8B-B14F-4D97-AF65-F5344CB8AC3E}">
        <p14:creationId xmlns:p14="http://schemas.microsoft.com/office/powerpoint/2010/main" val="182530963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INTRODUCE COLLEAGUS. DON”T INTRODUCE YOURSELF</a:t>
            </a:r>
          </a:p>
          <a:p>
            <a:r>
              <a:rPr lang="en-US" dirty="0" smtClean="0"/>
              <a:t>Don’t read the title</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339235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r>
              <a:rPr lang="en-US" baseline="0" dirty="0" smtClean="0"/>
              <a:t> meets Alice and they have a common friend John who is not system user and he’s capability is missing.</a:t>
            </a:r>
          </a:p>
          <a:p>
            <a:r>
              <a:rPr lang="en-US" baseline="0" dirty="0" smtClean="0"/>
              <a:t>Carol uses system, so Bob inserts her capability, and results are correct but unexpected for participants since John is not discovered as a common friend</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328878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OSN servers provide interfaces for querying for list of friends of people that use the system</a:t>
            </a:r>
          </a:p>
          <a:p>
            <a:r>
              <a:rPr lang="en-US" dirty="0" smtClean="0"/>
              <a:t>App</a:t>
            </a:r>
            <a:r>
              <a:rPr lang="en-US" baseline="0" dirty="0" smtClean="0"/>
              <a:t> Server uses such interface and thus it can identify subset of people that are friends of users but don’t use the system</a:t>
            </a:r>
          </a:p>
          <a:p>
            <a:r>
              <a:rPr lang="en-US" baseline="0" dirty="0" smtClean="0"/>
              <a:t>For these people, app server creates…</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300869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309670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challenge</a:t>
            </a:r>
          </a:p>
          <a:p>
            <a:r>
              <a:rPr lang="en-US" dirty="0" smtClean="0"/>
              <a:t>I want to define two terms that I will keep using</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403378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go beyond 2 hops, we must specify additional requirements</a:t>
            </a:r>
            <a:endParaRPr lang="en-US"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27C4004-6CBF-4298-ABB7-719247444AE7}" type="slidenum">
              <a:rPr lang="en-US" smtClean="0"/>
              <a:pPr/>
              <a:t>16</a:t>
            </a:fld>
            <a:endParaRPr lang="en-US"/>
          </a:p>
        </p:txBody>
      </p:sp>
    </p:spTree>
    <p:extLst>
      <p:ext uri="{BB962C8B-B14F-4D97-AF65-F5344CB8AC3E}">
        <p14:creationId xmlns:p14="http://schemas.microsoft.com/office/powerpoint/2010/main" val="417223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Possession of higher order capability is a proof</a:t>
            </a:r>
            <a:r>
              <a:rPr lang="en-US" baseline="0" dirty="0" smtClean="0"/>
              <a:t> of path existence</a:t>
            </a:r>
          </a:p>
          <a:p>
            <a:r>
              <a:rPr lang="en-US" baseline="0" dirty="0" smtClean="0"/>
              <a:t>Order of higher order capability indicates length of path</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2608486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provide a</a:t>
            </a:r>
            <a:r>
              <a:rPr lang="en-US" baseline="0" dirty="0" smtClean="0"/>
              <a:t> correct capability distribution server must build a graph.</a:t>
            </a:r>
          </a:p>
          <a:p>
            <a:r>
              <a:rPr lang="en-US" baseline="0" dirty="0" smtClean="0"/>
              <a:t>Server learns during building this graph by querying OSN for friends list and </a:t>
            </a:r>
            <a:r>
              <a:rPr lang="en-US" baseline="0" smtClean="0"/>
              <a:t>aggregating them.</a:t>
            </a:r>
            <a:endParaRPr lang="en-US" dirty="0" smtClean="0"/>
          </a:p>
          <a:p>
            <a:endParaRPr lang="en-US" dirty="0" smtClean="0"/>
          </a:p>
          <a:p>
            <a:r>
              <a:rPr lang="en-US" dirty="0" smtClean="0"/>
              <a:t>This is about what server learns. If two</a:t>
            </a:r>
            <a:r>
              <a:rPr lang="en-US" baseline="0" dirty="0" smtClean="0"/>
              <a:t> users have common friend, the server will learn about it.</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151161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name of the color? Brown?</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177002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paper we measure coverage of </a:t>
            </a:r>
            <a:r>
              <a:rPr lang="en-US" baseline="0" dirty="0" err="1" smtClean="0"/>
              <a:t>SocialPaL</a:t>
            </a:r>
            <a:r>
              <a:rPr lang="en-US" baseline="0" dirty="0" smtClean="0"/>
              <a:t> which </a:t>
            </a:r>
            <a:r>
              <a:rPr lang="en-US" baseline="0" dirty="0" smtClean="0">
                <a:solidFill>
                  <a:srgbClr val="BA00B1"/>
                </a:solidFill>
              </a:rPr>
              <a:t>is </a:t>
            </a:r>
            <a:r>
              <a:rPr lang="en-US" sz="1200" kern="1200" dirty="0" smtClean="0">
                <a:solidFill>
                  <a:srgbClr val="BA00B1"/>
                </a:solidFill>
                <a:effectLst/>
                <a:latin typeface="Arial" pitchFamily="34" charset="0"/>
                <a:ea typeface="+mn-ea"/>
                <a:cs typeface="+mn-cs"/>
              </a:rPr>
              <a:t>probability that two users discover an existing path between them in the social network </a:t>
            </a:r>
            <a:endParaRPr lang="en-US" dirty="0" smtClean="0">
              <a:solidFill>
                <a:srgbClr val="BA00B1"/>
              </a:solidFill>
            </a:endParaRPr>
          </a:p>
          <a:p>
            <a:r>
              <a:rPr lang="en-US" dirty="0" smtClean="0"/>
              <a:t>We measured</a:t>
            </a:r>
            <a:r>
              <a:rPr lang="en-US" baseline="0" dirty="0" smtClean="0"/>
              <a:t> it for 3 datasets obtained from Minos </a:t>
            </a:r>
            <a:r>
              <a:rPr lang="en-US" baseline="0" dirty="0" err="1" smtClean="0"/>
              <a:t>Gjoka</a:t>
            </a:r>
            <a:endParaRPr lang="en-US" baseline="0" dirty="0" smtClean="0"/>
          </a:p>
          <a:p>
            <a:r>
              <a:rPr lang="en-US" baseline="0" dirty="0" smtClean="0"/>
              <a:t>I’d like to show results only from 1 set, others are described in the paper.</a:t>
            </a:r>
          </a:p>
          <a:p>
            <a:endParaRPr lang="en-US" dirty="0" smtClean="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364098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measure coverage </a:t>
            </a:r>
            <a:endParaRPr lang="en-US" dirty="0" smtClean="0"/>
          </a:p>
          <a:p>
            <a:r>
              <a:rPr lang="en-US" dirty="0" smtClean="0"/>
              <a:t>Explain </a:t>
            </a:r>
            <a:r>
              <a:rPr lang="en-US" dirty="0" smtClean="0"/>
              <a:t>triangles, crosses and rectangles.</a:t>
            </a:r>
          </a:p>
          <a:p>
            <a:pPr marL="228600" indent="-228600">
              <a:buAutoNum type="arabicPeriod"/>
            </a:pPr>
            <a:r>
              <a:rPr lang="en-US" dirty="0" smtClean="0"/>
              <a:t>For paths of length 2, always all paths </a:t>
            </a:r>
            <a:r>
              <a:rPr lang="en-US" dirty="0" smtClean="0"/>
              <a:t>discovered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Ersatz nodes improve discoverability</a:t>
            </a:r>
            <a:endParaRPr lang="en-US" dirty="0" smtClean="0"/>
          </a:p>
          <a:p>
            <a:pPr marL="228600" indent="-228600">
              <a:buAutoNum type="arabicPeriod"/>
            </a:pPr>
            <a:r>
              <a:rPr lang="en-US" dirty="0" smtClean="0"/>
              <a:t>For longer paths,</a:t>
            </a:r>
            <a:r>
              <a:rPr lang="en-US" baseline="0" dirty="0" smtClean="0"/>
              <a:t> percentage of discovered paths increases with number of Social </a:t>
            </a:r>
            <a:r>
              <a:rPr lang="en-US" baseline="0" dirty="0" err="1" smtClean="0"/>
              <a:t>PaL</a:t>
            </a:r>
            <a:r>
              <a:rPr lang="en-US" baseline="0" dirty="0" smtClean="0"/>
              <a:t> </a:t>
            </a:r>
            <a:r>
              <a:rPr lang="en-US" baseline="0" dirty="0" smtClean="0"/>
              <a:t>users</a:t>
            </a:r>
            <a:endParaRPr lang="en-US" baseline="0" dirty="0" smtClean="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419693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there are 2 people Bob and Thomas that meet.</a:t>
            </a:r>
          </a:p>
          <a:p>
            <a:r>
              <a:rPr lang="en-US" baseline="0" dirty="0" smtClean="0"/>
              <a:t>They want to learn what is the distance between them on the social graph.</a:t>
            </a:r>
          </a:p>
          <a:p>
            <a:r>
              <a:rPr lang="en-US" baseline="0" dirty="0" smtClean="0"/>
              <a:t>In this case Bob should learn that he ….</a:t>
            </a: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226366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say we don</a:t>
            </a:r>
            <a:r>
              <a:rPr lang="fr-FR" dirty="0" smtClean="0"/>
              <a:t>’</a:t>
            </a:r>
            <a:r>
              <a:rPr lang="en-US" dirty="0" smtClean="0"/>
              <a:t>t need connectivity. Periodic connectivity is needed for </a:t>
            </a:r>
            <a:r>
              <a:rPr lang="en-US" smtClean="0"/>
              <a:t>refreshing capabilities.</a:t>
            </a:r>
            <a:endParaRPr lang="en-US"/>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223836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Use examples: Taxi </a:t>
            </a:r>
            <a:r>
              <a:rPr lang="en-US" baseline="0" dirty="0" smtClean="0"/>
              <a:t>from JFK to Broadway</a:t>
            </a:r>
            <a:endParaRPr lang="en-US" baseline="0" dirty="0" smtClean="0"/>
          </a:p>
          <a:p>
            <a:pPr marL="228600" indent="-228600">
              <a:buAutoNum type="arabicPeriod"/>
            </a:pPr>
            <a:r>
              <a:rPr lang="en-US" baseline="0" dirty="0" smtClean="0"/>
              <a:t>Put emphasis on ease of use for tethering; if you’re traveling and are in the place without Internet access and don’t want to use roaming and someone else (your friend with American card) has cellular access can give you tethering access. This protocol simplifies this by automating it.</a:t>
            </a:r>
          </a:p>
          <a:p>
            <a:pPr marL="228600" indent="-228600">
              <a:buAutoNum type="arabicPeriod"/>
            </a:pPr>
            <a:r>
              <a:rPr lang="en-US" baseline="0" dirty="0" smtClean="0"/>
              <a:t>Sometimes you may also want to know who’s nearby…</a:t>
            </a:r>
            <a:r>
              <a:rPr lang="en-US" baseline="0" dirty="0" smtClean="0"/>
              <a:t>.</a:t>
            </a:r>
          </a:p>
          <a:p>
            <a:pPr marL="228600" indent="-228600">
              <a:buAutoNum type="arabicPeriod"/>
            </a:pPr>
            <a:endParaRPr lang="en-US" baseline="0" dirty="0" smtClean="0"/>
          </a:p>
          <a:p>
            <a:pPr marL="228600" indent="-228600">
              <a:buAutoNum type="arabicPeriod"/>
            </a:pPr>
            <a:r>
              <a:rPr lang="en-US" baseline="0" dirty="0" smtClean="0"/>
              <a:t>Other use cases are explained in the paper</a:t>
            </a:r>
            <a:endParaRPr lang="en-US" baseline="0" dirty="0" smtClean="0"/>
          </a:p>
        </p:txBody>
      </p:sp>
      <p:sp>
        <p:nvSpPr>
          <p:cNvPr id="4" name="Slide Number Placeholder 3"/>
          <p:cNvSpPr>
            <a:spLocks noGrp="1"/>
          </p:cNvSpPr>
          <p:nvPr>
            <p:ph type="sldNum" sz="quarter" idx="10"/>
          </p:nvPr>
        </p:nvSpPr>
        <p:spPr/>
        <p:txBody>
          <a:bodyPr/>
          <a:lstStyle/>
          <a:p>
            <a:fld id="{F27C4004-6CBF-4298-ABB7-719247444AE7}" type="slidenum">
              <a:rPr lang="en-US" smtClean="0"/>
              <a:pPr/>
              <a:t>3</a:t>
            </a:fld>
            <a:endParaRPr lang="en-US"/>
          </a:p>
        </p:txBody>
      </p:sp>
    </p:spTree>
    <p:extLst>
      <p:ext uri="{BB962C8B-B14F-4D97-AF65-F5344CB8AC3E}">
        <p14:creationId xmlns:p14="http://schemas.microsoft.com/office/powerpoint/2010/main" val="318794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In the previous work we have developed a system to find common friends between two people nearby</a:t>
            </a:r>
            <a:endParaRPr lang="en-US" baseline="0" dirty="0" smtClean="0"/>
          </a:p>
        </p:txBody>
      </p:sp>
      <p:sp>
        <p:nvSpPr>
          <p:cNvPr id="4" name="Slide Number Placeholder 3"/>
          <p:cNvSpPr>
            <a:spLocks noGrp="1"/>
          </p:cNvSpPr>
          <p:nvPr>
            <p:ph type="sldNum" sz="quarter" idx="10"/>
          </p:nvPr>
        </p:nvSpPr>
        <p:spPr/>
        <p:txBody>
          <a:bodyPr/>
          <a:lstStyle/>
          <a:p>
            <a:fld id="{F27C4004-6CBF-4298-ABB7-719247444AE7}" type="slidenum">
              <a:rPr lang="en-US" smtClean="0"/>
              <a:pPr/>
              <a:t>4</a:t>
            </a:fld>
            <a:endParaRPr lang="en-US"/>
          </a:p>
        </p:txBody>
      </p:sp>
    </p:spTree>
    <p:extLst>
      <p:ext uri="{BB962C8B-B14F-4D97-AF65-F5344CB8AC3E}">
        <p14:creationId xmlns:p14="http://schemas.microsoft.com/office/powerpoint/2010/main" val="89678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have system like this, security questions come into scene.</a:t>
            </a:r>
          </a:p>
          <a:p>
            <a:pPr marL="228600" indent="-228600">
              <a:buAutoNum type="arabicPeriod"/>
            </a:pPr>
            <a:r>
              <a:rPr lang="en-US" dirty="0" smtClean="0"/>
              <a:t>Privacy –</a:t>
            </a:r>
            <a:r>
              <a:rPr lang="en-US" baseline="0" dirty="0" smtClean="0"/>
              <a:t> if I’m running the protocol with someone else, only our devices should learn about results and nobody else (no server,….). </a:t>
            </a:r>
            <a:endParaRPr lang="en-US" dirty="0" smtClean="0"/>
          </a:p>
          <a:p>
            <a:pPr marL="228600" indent="-228600">
              <a:buAutoNum type="arabicPeriod"/>
            </a:pPr>
            <a:r>
              <a:rPr lang="en-US" dirty="0" smtClean="0"/>
              <a:t>Authenticity</a:t>
            </a:r>
          </a:p>
          <a:p>
            <a:pPr marL="228600" indent="-228600">
              <a:buAutoNum type="arabicPeriod"/>
            </a:pPr>
            <a:r>
              <a:rPr lang="en-US" dirty="0" smtClean="0"/>
              <a:t>Efficiency; efficiency is important especially if the application is used in mobile setting and if the protocol is to be run multiple times (frequently);</a:t>
            </a:r>
            <a:r>
              <a:rPr lang="en-US" baseline="0" dirty="0" smtClean="0"/>
              <a:t> second case is running it for very large input set</a:t>
            </a:r>
            <a:endParaRPr lang="en-US" dirty="0" smtClean="0"/>
          </a:p>
          <a:p>
            <a:pPr marL="228600" indent="-228600">
              <a:buAutoNum type="arabicPeriod"/>
            </a:pPr>
            <a:r>
              <a:rPr lang="en-US" dirty="0" smtClean="0"/>
              <a:t>Minimizing </a:t>
            </a:r>
            <a:r>
              <a:rPr lang="en-US" dirty="0" smtClean="0"/>
              <a:t>modular exponentiations </a:t>
            </a:r>
            <a:r>
              <a:rPr lang="en-US" dirty="0" smtClean="0"/>
              <a:t>operations as they are expensive</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27C4004-6CBF-4298-ABB7-719247444AE7}" type="slidenum">
              <a:rPr lang="en-US" smtClean="0"/>
              <a:pPr/>
              <a:t>5</a:t>
            </a:fld>
            <a:endParaRPr lang="en-US"/>
          </a:p>
        </p:txBody>
      </p:sp>
    </p:spTree>
    <p:extLst>
      <p:ext uri="{BB962C8B-B14F-4D97-AF65-F5344CB8AC3E}">
        <p14:creationId xmlns:p14="http://schemas.microsoft.com/office/powerpoint/2010/main" val="417223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approach is not a perfect one: server is needed</a:t>
            </a:r>
            <a:r>
              <a:rPr lang="en-US" baseline="0" dirty="0" smtClean="0"/>
              <a:t>, must be available on demand (at the moment of reporting)</a:t>
            </a:r>
            <a:r>
              <a:rPr lang="en-US" dirty="0" smtClean="0"/>
              <a:t>, </a:t>
            </a:r>
            <a:endParaRPr lang="en-US" dirty="0" smtClean="0"/>
          </a:p>
          <a:p>
            <a:pPr marL="228600" indent="-228600">
              <a:buAutoNum type="arabicPeriod"/>
            </a:pPr>
            <a:r>
              <a:rPr lang="en-US" dirty="0" smtClean="0"/>
              <a:t>Server provides</a:t>
            </a:r>
            <a:r>
              <a:rPr lang="en-US" baseline="0" dirty="0" smtClean="0"/>
              <a:t> authenticity of friendships</a:t>
            </a:r>
            <a:endParaRPr lang="en-US" dirty="0" smtClean="0"/>
          </a:p>
          <a:p>
            <a:pPr marL="228600" indent="-228600">
              <a:buAutoNum type="arabicPeriod"/>
            </a:pPr>
            <a:r>
              <a:rPr lang="en-US" dirty="0" smtClean="0"/>
              <a:t>Server must be trusted because it finds out about locations and who is interacting with who</a:t>
            </a:r>
          </a:p>
          <a:p>
            <a:pPr marL="0" indent="0">
              <a:buNone/>
            </a:pP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27C4004-6CBF-4298-ABB7-719247444AE7}" type="slidenum">
              <a:rPr lang="en-US" smtClean="0"/>
              <a:pPr/>
              <a:t>6</a:t>
            </a:fld>
            <a:endParaRPr lang="en-US"/>
          </a:p>
        </p:txBody>
      </p:sp>
    </p:spTree>
    <p:extLst>
      <p:ext uri="{BB962C8B-B14F-4D97-AF65-F5344CB8AC3E}">
        <p14:creationId xmlns:p14="http://schemas.microsoft.com/office/powerpoint/2010/main" val="321216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PSI is about intersection of SETS</a:t>
            </a:r>
          </a:p>
          <a:p>
            <a:r>
              <a:rPr lang="en-US" dirty="0" smtClean="0"/>
              <a:t>If we</a:t>
            </a:r>
            <a:r>
              <a:rPr lang="en-US" baseline="0" dirty="0" smtClean="0"/>
              <a:t> apply friend lists as sets, we can use PSI for common friend finding</a:t>
            </a:r>
            <a:endParaRPr lang="en-US" dirty="0" smtClean="0"/>
          </a:p>
          <a:p>
            <a:r>
              <a:rPr lang="en-US" dirty="0" smtClean="0"/>
              <a:t>PSI deals only with privacy, and</a:t>
            </a:r>
            <a:r>
              <a:rPr lang="en-US" baseline="0" dirty="0" smtClean="0"/>
              <a:t> doesn’t concern authenticity of inputs</a:t>
            </a:r>
            <a:endParaRPr lang="en-US" dirty="0" smtClean="0"/>
          </a:p>
          <a:p>
            <a:r>
              <a:rPr lang="en-US" dirty="0" smtClean="0"/>
              <a:t>Say</a:t>
            </a:r>
            <a:r>
              <a:rPr lang="en-US" baseline="0" dirty="0" smtClean="0"/>
              <a:t> </a:t>
            </a:r>
            <a:r>
              <a:rPr lang="en-US" baseline="0" dirty="0" smtClean="0"/>
              <a:t>that seemingly provides privacy, but doesn’t provide authenticity in common friends finding problem</a:t>
            </a:r>
            <a:r>
              <a:rPr lang="en-US" baseline="0" dirty="0" smtClean="0"/>
              <a:t>.</a:t>
            </a:r>
          </a:p>
          <a:p>
            <a:r>
              <a:rPr lang="en-US" baseline="0" dirty="0" smtClean="0"/>
              <a:t>You can use whole phonebook as input!!!</a:t>
            </a:r>
            <a:endParaRPr lang="en-US" dirty="0"/>
          </a:p>
        </p:txBody>
      </p:sp>
      <p:sp>
        <p:nvSpPr>
          <p:cNvPr id="4" name="Slide Number Placeholder 3"/>
          <p:cNvSpPr>
            <a:spLocks noGrp="1"/>
          </p:cNvSpPr>
          <p:nvPr>
            <p:ph type="sldNum" sz="quarter" idx="10"/>
          </p:nvPr>
        </p:nvSpPr>
        <p:spPr/>
        <p:txBody>
          <a:bodyPr/>
          <a:lstStyle/>
          <a:p>
            <a:fld id="{F27C4004-6CBF-4298-ABB7-719247444AE7}" type="slidenum">
              <a:rPr lang="en-US" smtClean="0"/>
              <a:pPr/>
              <a:t>7</a:t>
            </a:fld>
            <a:endParaRPr lang="en-US"/>
          </a:p>
        </p:txBody>
      </p:sp>
    </p:spTree>
    <p:extLst>
      <p:ext uri="{BB962C8B-B14F-4D97-AF65-F5344CB8AC3E}">
        <p14:creationId xmlns:p14="http://schemas.microsoft.com/office/powerpoint/2010/main" val="94986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Authenticity is the key to success. How to</a:t>
            </a:r>
            <a:r>
              <a:rPr lang="en-US" baseline="0" dirty="0" smtClean="0"/>
              <a:t> address it?</a:t>
            </a:r>
            <a:endParaRPr lang="en-US" dirty="0" smtClean="0"/>
          </a:p>
          <a:p>
            <a:pPr marL="228600" indent="-228600">
              <a:buAutoNum type="arabicPeriod"/>
            </a:pPr>
            <a:r>
              <a:rPr lang="en-US" dirty="0" smtClean="0"/>
              <a:t>We </a:t>
            </a:r>
            <a:r>
              <a:rPr lang="en-US" dirty="0" smtClean="0"/>
              <a:t>want</a:t>
            </a:r>
            <a:r>
              <a:rPr lang="en-US" baseline="0" dirty="0" smtClean="0"/>
              <a:t> to make use of what’s available and don’t build something that nobody will use</a:t>
            </a:r>
          </a:p>
          <a:p>
            <a:pPr marL="228600" indent="-228600">
              <a:buAutoNum type="arabicPeriod"/>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Arial" pitchFamily="34" charset="0"/>
                <a:ea typeface="+mn-ea"/>
                <a:cs typeface="+mn-cs"/>
              </a:rPr>
              <a:t>Our motto was "use servers for what they already know and are good at, but don't cede any new information to them"</a:t>
            </a: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endParaRPr lang="fi-FI" dirty="0"/>
          </a:p>
        </p:txBody>
      </p:sp>
    </p:spTree>
    <p:extLst>
      <p:ext uri="{BB962C8B-B14F-4D97-AF65-F5344CB8AC3E}">
        <p14:creationId xmlns:p14="http://schemas.microsoft.com/office/powerpoint/2010/main" val="15328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apply it to PSI?</a:t>
            </a:r>
          </a:p>
          <a:p>
            <a:r>
              <a:rPr lang="en-US" dirty="0" smtClean="0"/>
              <a:t>Say it’s Hash </a:t>
            </a:r>
            <a:r>
              <a:rPr lang="en-US" dirty="0" smtClean="0"/>
              <a:t>and compare </a:t>
            </a:r>
            <a:r>
              <a:rPr lang="en-US" dirty="0" smtClean="0"/>
              <a:t>approach.</a:t>
            </a:r>
          </a:p>
          <a:p>
            <a:r>
              <a:rPr lang="en-US" dirty="0" smtClean="0"/>
              <a:t>Bloom filter is only compression.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27C4004-6CBF-4298-ABB7-719247444AE7}" type="slidenum">
              <a:rPr lang="en-US" smtClean="0"/>
              <a:pPr/>
              <a:t>9</a:t>
            </a:fld>
            <a:endParaRPr lang="en-US"/>
          </a:p>
        </p:txBody>
      </p:sp>
    </p:spTree>
    <p:extLst>
      <p:ext uri="{BB962C8B-B14F-4D97-AF65-F5344CB8AC3E}">
        <p14:creationId xmlns:p14="http://schemas.microsoft.com/office/powerpoint/2010/main" val="364915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ubtitle Orang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B4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572400" y="547200"/>
            <a:ext cx="7772400" cy="2206800"/>
          </a:xfrm>
        </p:spPr>
        <p:txBody>
          <a:bodyPr>
            <a:noAutofit/>
          </a:bodyPr>
          <a:lstStyle>
            <a:lvl1pPr>
              <a:defRPr>
                <a:solidFill>
                  <a:schemeClr val="bg1"/>
                </a:solidFill>
              </a:defRPr>
            </a:lvl1pPr>
          </a:lstStyle>
          <a:p>
            <a:r>
              <a:rPr lang="en-US" noProof="0" dirty="0" smtClean="0"/>
              <a:t>Click to edit Master title style</a:t>
            </a:r>
            <a:endParaRPr lang="en-US" noProof="0"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384017-E4DF-4A7A-8FA6-2DC68C3EB4D0}" type="slidenum">
              <a:rPr lang="en-US" noProof="0" smtClean="0"/>
              <a:pPr/>
              <a:t>‹#›</a:t>
            </a:fld>
            <a:endParaRPr lang="en-US" noProof="0" dirty="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rgbClr val="FFFFFF"/>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6145200"/>
            <a:ext cx="1702800" cy="381600"/>
          </a:xfrm>
        </p:spPr>
        <p:txBody>
          <a:bodyPr lIns="0" tIns="0" rIns="0" bIns="0">
            <a:noAutofit/>
          </a:bodyPr>
          <a:lstStyle>
            <a:lvl1pPr marL="0" indent="0">
              <a:lnSpc>
                <a:spcPts val="950"/>
              </a:lnSpc>
              <a:spcBef>
                <a:spcPts val="0"/>
              </a:spcBef>
              <a:buNone/>
              <a:defRPr sz="950" b="1">
                <a:solidFill>
                  <a:schemeClr val="bg1"/>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C0695-CB1E-B445-B1D9-3AFEB3E6EA64}" type="datetimeFigureOut">
              <a:rPr lang="en-US" smtClean="0"/>
              <a:pPr/>
              <a:t>25.06.15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78A56-537F-F44A-BAD4-230BDCDEA3F5}" type="slidenum">
              <a:rPr lang="en-US" smtClean="0"/>
              <a:pPr/>
              <a:t>‹#›</a:t>
            </a:fld>
            <a:endParaRPr lang="en-US"/>
          </a:p>
        </p:txBody>
      </p:sp>
    </p:spTree>
    <p:extLst>
      <p:ext uri="{BB962C8B-B14F-4D97-AF65-F5344CB8AC3E}">
        <p14:creationId xmlns:p14="http://schemas.microsoft.com/office/powerpoint/2010/main" val="293053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551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57158" y="1571614"/>
            <a:ext cx="4038600" cy="2100575"/>
          </a:xfrm>
        </p:spPr>
        <p:txBody>
          <a:bodyPr>
            <a:spAutoFit/>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1571614"/>
            <a:ext cx="4038600" cy="2100575"/>
          </a:xfrm>
        </p:spPr>
        <p:txBody>
          <a:bodyPr>
            <a:spAutoFit/>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dirty="0"/>
          </a:p>
        </p:txBody>
      </p:sp>
      <p:sp>
        <p:nvSpPr>
          <p:cNvPr id="3" name="Inhaltsplatzhalter 2"/>
          <p:cNvSpPr>
            <a:spLocks noGrp="1"/>
          </p:cNvSpPr>
          <p:nvPr>
            <p:ph idx="1"/>
          </p:nvPr>
        </p:nvSpPr>
        <p:spPr/>
        <p:txBody>
          <a:bodyPr/>
          <a:lstStyle>
            <a:lvl1pPr marL="342900" indent="-342900">
              <a:buFont typeface="Wingdings" pitchFamily="2" charset="2"/>
              <a:buChar char="w"/>
              <a:defRPr/>
            </a:lvl1pPr>
            <a:lvl2pPr marL="742950" indent="-285750">
              <a:buFont typeface="Wingdings" pitchFamily="2" charset="2"/>
              <a:buChar char="w"/>
              <a:defRPr/>
            </a:lvl2pPr>
            <a:lvl3pPr marL="1143000" indent="-228600">
              <a:buFont typeface="Wingdings" pitchFamily="2" charset="2"/>
              <a:buChar char="w"/>
              <a:defRPr/>
            </a:lvl3pPr>
            <a:lvl4pPr marL="1600200" indent="-228600">
              <a:buFont typeface="Wingdings" pitchFamily="2" charset="2"/>
              <a:buChar char="w"/>
              <a:defRPr/>
            </a:lvl4pPr>
            <a:lvl5pPr marL="2057400" indent="-228600">
              <a:buFont typeface="Wingdings" pitchFamily="2" charset="2"/>
              <a:buChar char="w"/>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liennummernplatzhalter 5"/>
          <p:cNvSpPr>
            <a:spLocks noGrp="1"/>
          </p:cNvSpPr>
          <p:nvPr>
            <p:ph type="sldNum" sz="quarter" idx="4"/>
          </p:nvPr>
        </p:nvSpPr>
        <p:spPr>
          <a:xfrm>
            <a:off x="35497" y="6545237"/>
            <a:ext cx="432048" cy="268139"/>
          </a:xfrm>
          <a:prstGeom prst="rect">
            <a:avLst/>
          </a:prstGeom>
        </p:spPr>
        <p:txBody>
          <a:bodyPr anchor="ctr"/>
          <a:lstStyle>
            <a:lvl1pPr algn="l">
              <a:defRPr sz="900">
                <a:solidFill>
                  <a:schemeClr val="bg1"/>
                </a:solidFill>
              </a:defRPr>
            </a:lvl1pPr>
          </a:lstStyle>
          <a:p>
            <a:fld id="{B4C71E88-0A44-4F17-829B-07B79A5A6163}" type="slidenum">
              <a:rPr lang="de-DE" smtClean="0"/>
              <a:pPr/>
              <a:t>‹#›</a:t>
            </a:fld>
            <a:endParaRPr lang="de-DE"/>
          </a:p>
        </p:txBody>
      </p:sp>
      <p:sp>
        <p:nvSpPr>
          <p:cNvPr id="11" name="Fußzeilenplatzhalter 4"/>
          <p:cNvSpPr>
            <a:spLocks noGrp="1"/>
          </p:cNvSpPr>
          <p:nvPr>
            <p:ph type="ftr" sz="quarter" idx="3"/>
          </p:nvPr>
        </p:nvSpPr>
        <p:spPr>
          <a:xfrm>
            <a:off x="467544" y="6545237"/>
            <a:ext cx="8676456" cy="268139"/>
          </a:xfrm>
          <a:prstGeom prst="rect">
            <a:avLst/>
          </a:prstGeom>
        </p:spPr>
        <p:txBody>
          <a:bodyPr anchor="ctr"/>
          <a:lstStyle>
            <a:lvl1pPr>
              <a:defRPr sz="900">
                <a:solidFill>
                  <a:schemeClr val="bg1"/>
                </a:solidFill>
              </a:defRPr>
            </a:lvl1pPr>
          </a:lstStyle>
          <a:p>
            <a:r>
              <a:rPr lang="en-US" dirty="0" smtClean="0"/>
              <a:t>Markus Miettinen</a:t>
            </a:r>
            <a:endParaRPr lang="de-DE" dirty="0"/>
          </a:p>
        </p:txBody>
      </p:sp>
    </p:spTree>
    <p:extLst>
      <p:ext uri="{BB962C8B-B14F-4D97-AF65-F5344CB8AC3E}">
        <p14:creationId xmlns:p14="http://schemas.microsoft.com/office/powerpoint/2010/main" val="139931083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02D38A-783E-A349-907B-BF15D41E0946}" type="datetime1">
              <a:rPr lang="pl-PL" smtClean="0"/>
              <a:t>25.06.15</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03167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9"/>
          <p:cNvSpPr>
            <a:spLocks noGrp="1"/>
          </p:cNvSpPr>
          <p:nvPr>
            <p:ph type="body" sz="quarter" idx="13"/>
          </p:nvPr>
        </p:nvSpPr>
        <p:spPr>
          <a:xfrm>
            <a:off x="5144403" y="6145200"/>
            <a:ext cx="1537200" cy="381600"/>
          </a:xfrm>
        </p:spPr>
        <p:txBody>
          <a:bodyPr>
            <a:noAutofit/>
          </a:bodyPr>
          <a:lstStyle>
            <a:lvl1pPr marL="0" indent="0">
              <a:lnSpc>
                <a:spcPts val="950"/>
              </a:lnSpc>
              <a:spcBef>
                <a:spcPts val="0"/>
              </a:spcBef>
              <a:buNone/>
              <a:defRPr sz="900" b="1">
                <a:solidFill>
                  <a:schemeClr val="bg2"/>
                </a:solidFill>
              </a:defRPr>
            </a:lvl1pPr>
            <a:lvl2pPr marL="272922" indent="-103141">
              <a:defRPr lang="en-US" sz="900" kern="1200" dirty="0" smtClean="0">
                <a:solidFill>
                  <a:schemeClr val="tx1"/>
                </a:solidFill>
                <a:latin typeface="+mn-lt"/>
                <a:ea typeface="+mn-ea"/>
                <a:cs typeface="+mn-cs"/>
              </a:defRPr>
            </a:lvl2pPr>
            <a:lvl3pPr marL="272922" indent="-93618">
              <a:buFont typeface="Symbol" pitchFamily="18" charset="2"/>
              <a:buNone/>
              <a:defRPr sz="800"/>
            </a:lvl3pPr>
            <a:lvl4pPr marL="272922" indent="-93618">
              <a:defRPr sz="800"/>
            </a:lvl4pPr>
            <a:lvl5pPr marL="272922" indent="-93618">
              <a:buFont typeface="Symbol" pitchFamily="18" charset="2"/>
              <a:buChar char="-"/>
              <a:defRPr sz="800"/>
            </a:lvl5pPr>
            <a:lvl6pPr marL="273472" indent="-93556">
              <a:spcBef>
                <a:spcPts val="300"/>
              </a:spcBef>
              <a:buFont typeface="Symbol" pitchFamily="18" charset="2"/>
              <a:buChar char="-"/>
              <a:defRPr sz="800"/>
            </a:lvl6pPr>
            <a:lvl7pPr marL="273472" indent="-93556">
              <a:spcBef>
                <a:spcPts val="300"/>
              </a:spcBef>
              <a:buFont typeface="Symbol" pitchFamily="18" charset="2"/>
              <a:buChar char="-"/>
              <a:defRPr sz="800"/>
            </a:lvl7pPr>
            <a:lvl8pPr marL="273472" indent="-93556">
              <a:spcBef>
                <a:spcPts val="300"/>
              </a:spcBef>
              <a:buFont typeface="Symbol" pitchFamily="18" charset="2"/>
              <a:buChar char="-"/>
              <a:defRPr sz="800"/>
            </a:lvl8pPr>
            <a:lvl9pPr marL="273472" indent="-93556">
              <a:spcBef>
                <a:spcPts val="300"/>
              </a:spcBef>
              <a:buFont typeface="Symbol" pitchFamily="18" charset="2"/>
              <a:buChar char="-"/>
              <a:defRPr sz="80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00" b="1">
                <a:solidFill>
                  <a:schemeClr val="bg2"/>
                </a:solidFill>
              </a:defRPr>
            </a:lvl1pPr>
            <a:lvl2pPr marL="272922" indent="-103141">
              <a:defRPr lang="en-US" sz="900" kern="1200" dirty="0" smtClean="0">
                <a:solidFill>
                  <a:schemeClr val="tx1"/>
                </a:solidFill>
                <a:latin typeface="+mn-lt"/>
                <a:ea typeface="+mn-ea"/>
                <a:cs typeface="+mn-cs"/>
              </a:defRPr>
            </a:lvl2pPr>
            <a:lvl3pPr marL="272922" indent="-93618">
              <a:buFont typeface="Symbol" pitchFamily="18" charset="2"/>
              <a:buNone/>
              <a:defRPr sz="800"/>
            </a:lvl3pPr>
            <a:lvl4pPr marL="272922" indent="-93618">
              <a:defRPr sz="800"/>
            </a:lvl4pPr>
            <a:lvl5pPr marL="272922" indent="-93618">
              <a:buFont typeface="Symbol" pitchFamily="18" charset="2"/>
              <a:buChar char="-"/>
              <a:defRPr sz="800"/>
            </a:lvl5pPr>
            <a:lvl6pPr marL="273472" indent="-93556">
              <a:spcBef>
                <a:spcPts val="300"/>
              </a:spcBef>
              <a:buFont typeface="Symbol" pitchFamily="18" charset="2"/>
              <a:buChar char="-"/>
              <a:defRPr sz="800"/>
            </a:lvl6pPr>
            <a:lvl7pPr marL="273472" indent="-93556">
              <a:spcBef>
                <a:spcPts val="300"/>
              </a:spcBef>
              <a:buFont typeface="Symbol" pitchFamily="18" charset="2"/>
              <a:buChar char="-"/>
              <a:defRPr sz="800"/>
            </a:lvl7pPr>
            <a:lvl8pPr marL="273472" indent="-93556">
              <a:spcBef>
                <a:spcPts val="300"/>
              </a:spcBef>
              <a:buFont typeface="Symbol" pitchFamily="18" charset="2"/>
              <a:buChar char="-"/>
              <a:defRPr sz="800"/>
            </a:lvl8pPr>
            <a:lvl9pPr marL="273472" indent="-93556">
              <a:spcBef>
                <a:spcPts val="300"/>
              </a:spcBef>
              <a:buFont typeface="Symbol" pitchFamily="18" charset="2"/>
              <a:buChar char="-"/>
              <a:defRPr sz="80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EA409AD5-0C7A-5F45-900F-2BCA9D2F2682}" type="datetime1">
              <a:rPr lang="pl-PL" smtClean="0"/>
              <a:pPr>
                <a:defRPr/>
              </a:pPr>
              <a:t>25.06.15</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2A6A1BA5-5BEE-FC48-B199-87A3D1C6825C}" type="slidenum">
              <a:rPr lang="en-US"/>
              <a:pPr>
                <a:defRPr/>
              </a:pPr>
              <a:t>‹#›</a:t>
            </a:fld>
            <a:endParaRPr lang="en-US"/>
          </a:p>
        </p:txBody>
      </p:sp>
    </p:spTree>
    <p:extLst>
      <p:ext uri="{BB962C8B-B14F-4D97-AF65-F5344CB8AC3E}">
        <p14:creationId xmlns:p14="http://schemas.microsoft.com/office/powerpoint/2010/main" val="4756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ubtitle Orange">
    <p:spTree>
      <p:nvGrpSpPr>
        <p:cNvPr id="1" name=""/>
        <p:cNvGrpSpPr/>
        <p:nvPr/>
      </p:nvGrpSpPr>
      <p:grpSpPr>
        <a:xfrm>
          <a:off x="0" y="0"/>
          <a:ext cx="0" cy="0"/>
          <a:chOff x="0" y="0"/>
          <a:chExt cx="0" cy="0"/>
        </a:xfrm>
      </p:grpSpPr>
      <p:sp>
        <p:nvSpPr>
          <p:cNvPr id="10" name="Rectangle 9"/>
          <p:cNvSpPr/>
          <p:nvPr userDrawn="1"/>
        </p:nvSpPr>
        <p:spPr>
          <a:xfrm>
            <a:off x="406800" y="406800"/>
            <a:ext cx="8326800" cy="5472000"/>
          </a:xfrm>
          <a:prstGeom prst="rect">
            <a:avLst/>
          </a:prstGeom>
          <a:solidFill>
            <a:srgbClr val="B4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3" name="Title 1"/>
          <p:cNvSpPr>
            <a:spLocks noGrp="1"/>
          </p:cNvSpPr>
          <p:nvPr>
            <p:ph type="ctrTitle"/>
          </p:nvPr>
        </p:nvSpPr>
        <p:spPr>
          <a:xfrm>
            <a:off x="755576" y="692696"/>
            <a:ext cx="7632848" cy="1152128"/>
          </a:xfrm>
        </p:spPr>
        <p:txBody>
          <a:bodyPr anchor="t">
            <a:normAutofit/>
          </a:bodyPr>
          <a:lstStyle>
            <a:lvl1pPr algn="l">
              <a:defRPr sz="3200" b="0">
                <a:solidFill>
                  <a:schemeClr val="bg1"/>
                </a:solidFill>
                <a:latin typeface="Georgia"/>
                <a:cs typeface="Georgia"/>
              </a:defRPr>
            </a:lvl1pPr>
          </a:lstStyle>
          <a:p>
            <a:r>
              <a:rPr lang="en-US" noProof="0" smtClean="0"/>
              <a:t>Click to edit Master title style</a:t>
            </a:r>
            <a:endParaRPr lang="en-US" noProof="0" dirty="0"/>
          </a:p>
        </p:txBody>
      </p:sp>
      <p:sp>
        <p:nvSpPr>
          <p:cNvPr id="15" name="Subtitle 2"/>
          <p:cNvSpPr>
            <a:spLocks noGrp="1"/>
          </p:cNvSpPr>
          <p:nvPr>
            <p:ph type="subTitle" idx="1"/>
          </p:nvPr>
        </p:nvSpPr>
        <p:spPr>
          <a:xfrm>
            <a:off x="755576" y="2276872"/>
            <a:ext cx="6500555" cy="2133600"/>
          </a:xfrm>
        </p:spPr>
        <p:txBody>
          <a:bodyPr>
            <a:normAutofit/>
          </a:bodyPr>
          <a:lstStyle>
            <a:lvl1pPr marL="0" indent="0" algn="l">
              <a:buNone/>
              <a:defRPr sz="2200" b="1"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16" name="Picture 1" descr="C:\Users\asokan\Downloads\Aalto_EN_21_RGB_7 (1).jpg"/>
          <p:cNvPicPr>
            <a:picLocks noChangeAspect="1" noChangeArrowheads="1"/>
          </p:cNvPicPr>
          <p:nvPr userDrawn="1"/>
        </p:nvPicPr>
        <p:blipFill rotWithShape="1">
          <a:blip r:embed="rId2" cstate="print"/>
          <a:srcRect l="7352" t="11299" r="16332" b="14928"/>
          <a:stretch/>
        </p:blipFill>
        <p:spPr bwMode="auto">
          <a:xfrm>
            <a:off x="504000" y="5904000"/>
            <a:ext cx="1044000" cy="936000"/>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Orange">
    <p:spTree>
      <p:nvGrpSpPr>
        <p:cNvPr id="1" name=""/>
        <p:cNvGrpSpPr/>
        <p:nvPr/>
      </p:nvGrpSpPr>
      <p:grpSpPr>
        <a:xfrm>
          <a:off x="0" y="0"/>
          <a:ext cx="0" cy="0"/>
          <a:chOff x="0" y="0"/>
          <a:chExt cx="0" cy="0"/>
        </a:xfrm>
      </p:grpSpPr>
      <p:pic>
        <p:nvPicPr>
          <p:cNvPr id="28673" name="Picture 1" descr="C:\Users\asokan\Downloads\Aalto_EN_21_RGB_7 (1).jpg"/>
          <p:cNvPicPr>
            <a:picLocks noChangeAspect="1" noChangeArrowheads="1"/>
          </p:cNvPicPr>
          <p:nvPr userDrawn="1"/>
        </p:nvPicPr>
        <p:blipFill>
          <a:blip r:embed="rId2" cstate="print"/>
          <a:srcRect/>
          <a:stretch>
            <a:fillRect/>
          </a:stretch>
        </p:blipFill>
        <p:spPr bwMode="auto">
          <a:xfrm>
            <a:off x="395536" y="5760640"/>
            <a:ext cx="1383679" cy="1268760"/>
          </a:xfrm>
          <a:prstGeom prst="rect">
            <a:avLst/>
          </a:prstGeom>
          <a:noFill/>
        </p:spPr>
      </p:pic>
      <p:sp>
        <p:nvSpPr>
          <p:cNvPr id="10" name="Rectangle 9"/>
          <p:cNvSpPr/>
          <p:nvPr userDrawn="1"/>
        </p:nvSpPr>
        <p:spPr>
          <a:xfrm>
            <a:off x="406800" y="406800"/>
            <a:ext cx="8326800" cy="5472000"/>
          </a:xfrm>
          <a:prstGeom prst="rect">
            <a:avLst/>
          </a:prstGeom>
          <a:solidFill>
            <a:srgbClr val="B4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591000" y="547200"/>
            <a:ext cx="7962000" cy="5167800"/>
          </a:xfrm>
        </p:spPr>
        <p:txBody>
          <a:bodyPr wrap="square" anchor="t"/>
          <a:lstStyle>
            <a:lvl1pPr algn="l">
              <a:defRPr b="1" i="0" baseline="0">
                <a:solidFill>
                  <a:schemeClr val="bg1"/>
                </a:solidFill>
                <a:latin typeface="Arial"/>
                <a:cs typeface="Arial"/>
              </a:defRPr>
            </a:lvl1pPr>
          </a:lstStyle>
          <a:p>
            <a:r>
              <a:rPr lang="en-US" noProof="0" smtClean="0"/>
              <a:t>Click to edit Master title style</a:t>
            </a:r>
            <a:endParaRPr lang="en-US" noProof="0" dirty="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3" name="Date Placeholder 3"/>
          <p:cNvSpPr>
            <a:spLocks noGrp="1"/>
          </p:cNvSpPr>
          <p:nvPr>
            <p:ph type="dt" sz="half" idx="10"/>
          </p:nvPr>
        </p:nvSpPr>
        <p:spPr>
          <a:xfrm>
            <a:off x="3430800" y="6274800"/>
            <a:ext cx="1544400" cy="126000"/>
          </a:xfrm>
        </p:spPr>
        <p:txBody>
          <a:bodyPr/>
          <a:lstStyle/>
          <a:p>
            <a:endParaRPr lang="en-US" noProof="0"/>
          </a:p>
        </p:txBody>
      </p:sp>
      <p:sp>
        <p:nvSpPr>
          <p:cNvPr id="15" name="Footer Placeholder 4"/>
          <p:cNvSpPr>
            <a:spLocks noGrp="1"/>
          </p:cNvSpPr>
          <p:nvPr>
            <p:ph type="ftr" sz="quarter" idx="11"/>
          </p:nvPr>
        </p:nvSpPr>
        <p:spPr>
          <a:xfrm>
            <a:off x="3430800" y="6145200"/>
            <a:ext cx="1544400" cy="126000"/>
          </a:xfrm>
        </p:spPr>
        <p:txBody>
          <a:bodyPr/>
          <a:lstStyle/>
          <a:p>
            <a:endParaRPr lang="en-US" noProof="0"/>
          </a:p>
        </p:txBody>
      </p:sp>
      <p:sp>
        <p:nvSpPr>
          <p:cNvPr id="16"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572400" y="3581400"/>
            <a:ext cx="2170800" cy="2139000"/>
          </a:xfrm>
        </p:spPr>
        <p:txBody>
          <a:bodyPr>
            <a:normAutofit/>
          </a:bodyPr>
          <a:lstStyle>
            <a:lvl1pPr marL="0">
              <a:spcBef>
                <a:spcPts val="600"/>
              </a:spcBef>
              <a:buFontTx/>
              <a:buNone/>
              <a:defRPr sz="1200"/>
            </a:lvl1pPr>
            <a:lvl2pPr>
              <a:buFontTx/>
              <a:buNone/>
              <a:defRPr sz="1200"/>
            </a:lvl2pPr>
            <a:lvl3pPr>
              <a:buFontTx/>
              <a:buNone/>
              <a:defRPr sz="1200"/>
            </a:lvl3pPr>
            <a:lvl4pPr>
              <a:buFontTx/>
              <a:buNone/>
              <a:defRPr sz="1200"/>
            </a:lvl4pPr>
            <a:lvl5pPr>
              <a:buFontTx/>
              <a:buNone/>
              <a:defRPr sz="1200"/>
            </a:lvl5pPr>
            <a:lvl6pPr>
              <a:defRPr sz="1400"/>
            </a:lvl6pPr>
            <a:lvl7pPr>
              <a:defRPr sz="1400"/>
            </a:lvl7pPr>
            <a:lvl8pPr>
              <a:defRPr sz="1400"/>
            </a:lvl8pPr>
            <a:lvl9pPr>
              <a:defRPr sz="14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cxnSp>
        <p:nvCxnSpPr>
          <p:cNvPr id="13" name="Straight Connector 12"/>
          <p:cNvCxnSpPr/>
          <p:nvPr userDrawn="1"/>
        </p:nvCxnSpPr>
        <p:spPr>
          <a:xfrm rot="5400000">
            <a:off x="683814" y="3506391"/>
            <a:ext cx="4421982"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5"/>
          </p:nvPr>
        </p:nvSpPr>
        <p:spPr>
          <a:xfrm>
            <a:off x="3059832" y="1296194"/>
            <a:ext cx="5512800" cy="4425000"/>
          </a:xfrm>
        </p:spPr>
        <p:txBody>
          <a:bodyPr>
            <a:normAutofit/>
          </a:bodyPr>
          <a:lstStyle>
            <a:lvl1pPr marL="0" indent="0">
              <a:lnSpc>
                <a:spcPct val="100000"/>
              </a:lnSpc>
              <a:spcBef>
                <a:spcPts val="600"/>
              </a:spcBef>
              <a:spcAft>
                <a:spcPts val="300"/>
              </a:spcAft>
              <a:buFontTx/>
              <a:buNone/>
              <a:defRPr sz="1600"/>
            </a:lvl1pPr>
            <a:lvl2pPr>
              <a:lnSpc>
                <a:spcPct val="100000"/>
              </a:lnSpc>
              <a:spcAft>
                <a:spcPts val="300"/>
              </a:spcAft>
              <a:defRPr sz="1600"/>
            </a:lvl2pPr>
            <a:lvl3pPr>
              <a:lnSpc>
                <a:spcPct val="100000"/>
              </a:lnSpc>
              <a:spcAft>
                <a:spcPts val="300"/>
              </a:spcAft>
              <a:defRPr sz="1600"/>
            </a:lvl3pPr>
            <a:lvl4pPr>
              <a:lnSpc>
                <a:spcPct val="100000"/>
              </a:lnSpc>
              <a:spcAft>
                <a:spcPts val="300"/>
              </a:spcAft>
              <a:defRPr sz="1600"/>
            </a:lvl4pPr>
            <a:lvl5pPr>
              <a:lnSpc>
                <a:spcPct val="100000"/>
              </a:lnSpc>
              <a:spcAft>
                <a:spcPts val="300"/>
              </a:spcAft>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Date Placeholder 3"/>
          <p:cNvSpPr>
            <a:spLocks noGrp="1"/>
          </p:cNvSpPr>
          <p:nvPr>
            <p:ph type="dt" sz="half" idx="10"/>
          </p:nvPr>
        </p:nvSpPr>
        <p:spPr>
          <a:xfrm>
            <a:off x="3430800" y="6274800"/>
            <a:ext cx="1544400" cy="126000"/>
          </a:xfrm>
        </p:spPr>
        <p:txBody>
          <a:bodyPr/>
          <a:lstStyle/>
          <a:p>
            <a:endParaRPr lang="en-US" noProof="0"/>
          </a:p>
        </p:txBody>
      </p:sp>
      <p:sp>
        <p:nvSpPr>
          <p:cNvPr id="22" name="Footer Placeholder 4"/>
          <p:cNvSpPr>
            <a:spLocks noGrp="1"/>
          </p:cNvSpPr>
          <p:nvPr>
            <p:ph type="ftr" sz="quarter" idx="11"/>
          </p:nvPr>
        </p:nvSpPr>
        <p:spPr>
          <a:xfrm>
            <a:off x="3430800" y="6145200"/>
            <a:ext cx="1544400" cy="126000"/>
          </a:xfrm>
        </p:spPr>
        <p:txBody>
          <a:bodyPr/>
          <a:lstStyle/>
          <a:p>
            <a:endParaRPr lang="en-US" noProof="0"/>
          </a:p>
        </p:txBody>
      </p:sp>
      <p:sp>
        <p:nvSpPr>
          <p:cNvPr id="23"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noProof="0" smtClean="0"/>
              <a:t>Click to edit Master title style</a:t>
            </a:r>
            <a:endParaRPr lang="en-US" noProof="0"/>
          </a:p>
        </p:txBody>
      </p:sp>
      <p:sp>
        <p:nvSpPr>
          <p:cNvPr id="3" name="Content Placeholder 2"/>
          <p:cNvSpPr>
            <a:spLocks noGrp="1"/>
          </p:cNvSpPr>
          <p:nvPr>
            <p:ph idx="1"/>
          </p:nvPr>
        </p:nvSpPr>
        <p:spPr>
          <a:xfrm>
            <a:off x="572400" y="1584000"/>
            <a:ext cx="3923400" cy="4136400"/>
          </a:xfrm>
        </p:spPr>
        <p:txBody>
          <a:bodyPr>
            <a:normAutofit/>
          </a:bodyPr>
          <a:lstStyle>
            <a:lvl1pPr marL="0">
              <a:spcAft>
                <a:spcPts val="600"/>
              </a:spcAft>
              <a:buFontTx/>
              <a:buNone/>
              <a:defRPr sz="12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9" name="Content Placeholder 2"/>
          <p:cNvSpPr>
            <a:spLocks noGrp="1"/>
          </p:cNvSpPr>
          <p:nvPr>
            <p:ph idx="15"/>
          </p:nvPr>
        </p:nvSpPr>
        <p:spPr>
          <a:xfrm>
            <a:off x="4648200" y="1584000"/>
            <a:ext cx="3923400" cy="4136400"/>
          </a:xfrm>
        </p:spPr>
        <p:txBody>
          <a:bodyPr>
            <a:normAutofit/>
          </a:bodyPr>
          <a:lstStyle>
            <a:lvl1pPr marL="0">
              <a:spcAft>
                <a:spcPts val="600"/>
              </a:spcAft>
              <a:buFontTx/>
              <a:buNone/>
              <a:defRPr sz="12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Date Placeholder 3"/>
          <p:cNvSpPr>
            <a:spLocks noGrp="1"/>
          </p:cNvSpPr>
          <p:nvPr>
            <p:ph type="dt" sz="half" idx="10"/>
          </p:nvPr>
        </p:nvSpPr>
        <p:spPr>
          <a:xfrm>
            <a:off x="3430800" y="6274800"/>
            <a:ext cx="1544400" cy="126000"/>
          </a:xfrm>
        </p:spPr>
        <p:txBody>
          <a:bodyPr/>
          <a:lstStyle/>
          <a:p>
            <a:endParaRPr lang="en-US" noProof="0"/>
          </a:p>
        </p:txBody>
      </p:sp>
      <p:sp>
        <p:nvSpPr>
          <p:cNvPr id="13" name="Footer Placeholder 4"/>
          <p:cNvSpPr>
            <a:spLocks noGrp="1"/>
          </p:cNvSpPr>
          <p:nvPr>
            <p:ph type="ftr" sz="quarter" idx="11"/>
          </p:nvPr>
        </p:nvSpPr>
        <p:spPr>
          <a:xfrm>
            <a:off x="3430800" y="6145200"/>
            <a:ext cx="1544400" cy="126000"/>
          </a:xfrm>
        </p:spPr>
        <p:txBody>
          <a:bodyPr/>
          <a:lstStyle/>
          <a:p>
            <a:endParaRPr lang="en-US" noProof="0"/>
          </a:p>
        </p:txBody>
      </p:sp>
      <p:sp>
        <p:nvSpPr>
          <p:cNvPr id="14"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9" name="Date Placeholder 3"/>
          <p:cNvSpPr>
            <a:spLocks noGrp="1"/>
          </p:cNvSpPr>
          <p:nvPr>
            <p:ph type="dt" sz="half" idx="10"/>
          </p:nvPr>
        </p:nvSpPr>
        <p:spPr>
          <a:xfrm>
            <a:off x="3430800" y="6274800"/>
            <a:ext cx="1544400" cy="126000"/>
          </a:xfrm>
        </p:spPr>
        <p:txBody>
          <a:bodyPr/>
          <a:lstStyle/>
          <a:p>
            <a:endParaRPr lang="en-US" noProof="0" dirty="0"/>
          </a:p>
        </p:txBody>
      </p:sp>
      <p:sp>
        <p:nvSpPr>
          <p:cNvPr id="10" name="Footer Placeholder 4"/>
          <p:cNvSpPr>
            <a:spLocks noGrp="1"/>
          </p:cNvSpPr>
          <p:nvPr>
            <p:ph type="ftr" sz="quarter" idx="11"/>
          </p:nvPr>
        </p:nvSpPr>
        <p:spPr>
          <a:xfrm>
            <a:off x="3430800" y="6145200"/>
            <a:ext cx="1544400" cy="126000"/>
          </a:xfrm>
        </p:spPr>
        <p:txBody>
          <a:bodyPr/>
          <a:lstStyle/>
          <a:p>
            <a:endParaRPr lang="en-US" noProof="0" dirty="0"/>
          </a:p>
        </p:txBody>
      </p:sp>
      <p:sp>
        <p:nvSpPr>
          <p:cNvPr id="13"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572400" y="1584000"/>
            <a:ext cx="6285600" cy="4136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9" name="Date Placeholder 3"/>
          <p:cNvSpPr>
            <a:spLocks noGrp="1"/>
          </p:cNvSpPr>
          <p:nvPr>
            <p:ph type="dt" sz="half" idx="10"/>
          </p:nvPr>
        </p:nvSpPr>
        <p:spPr>
          <a:xfrm>
            <a:off x="3430800" y="6274800"/>
            <a:ext cx="1544400" cy="126000"/>
          </a:xfrm>
        </p:spPr>
        <p:txBody>
          <a:bodyPr/>
          <a:lstStyle/>
          <a:p>
            <a:endParaRPr lang="en-US" noProof="0"/>
          </a:p>
        </p:txBody>
      </p:sp>
      <p:sp>
        <p:nvSpPr>
          <p:cNvPr id="11" name="Footer Placeholder 4"/>
          <p:cNvSpPr>
            <a:spLocks noGrp="1"/>
          </p:cNvSpPr>
          <p:nvPr>
            <p:ph type="ftr" sz="quarter" idx="11"/>
          </p:nvPr>
        </p:nvSpPr>
        <p:spPr>
          <a:xfrm>
            <a:off x="3430800" y="6145200"/>
            <a:ext cx="1544400" cy="126000"/>
          </a:xfrm>
        </p:spPr>
        <p:txBody>
          <a:bodyPr/>
          <a:lstStyle/>
          <a:p>
            <a:endParaRPr lang="en-US" noProof="0"/>
          </a:p>
        </p:txBody>
      </p:sp>
      <p:sp>
        <p:nvSpPr>
          <p:cNvPr id="13"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10"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8" name="Date Placeholder 3"/>
          <p:cNvSpPr>
            <a:spLocks noGrp="1"/>
          </p:cNvSpPr>
          <p:nvPr>
            <p:ph type="dt" sz="half" idx="10"/>
          </p:nvPr>
        </p:nvSpPr>
        <p:spPr>
          <a:xfrm>
            <a:off x="3430800" y="6274800"/>
            <a:ext cx="1544400" cy="126000"/>
          </a:xfrm>
        </p:spPr>
        <p:txBody>
          <a:bodyPr/>
          <a:lstStyle/>
          <a:p>
            <a:endParaRPr lang="en-US" noProof="0"/>
          </a:p>
        </p:txBody>
      </p:sp>
      <p:sp>
        <p:nvSpPr>
          <p:cNvPr id="9" name="Footer Placeholder 4"/>
          <p:cNvSpPr>
            <a:spLocks noGrp="1"/>
          </p:cNvSpPr>
          <p:nvPr>
            <p:ph type="ftr" sz="quarter" idx="11"/>
          </p:nvPr>
        </p:nvSpPr>
        <p:spPr>
          <a:xfrm>
            <a:off x="3430800" y="6145200"/>
            <a:ext cx="1544400" cy="126000"/>
          </a:xfrm>
        </p:spPr>
        <p:txBody>
          <a:bodyPr/>
          <a:lstStyle/>
          <a:p>
            <a:endParaRPr lang="en-US" noProof="0"/>
          </a:p>
        </p:txBody>
      </p:sp>
      <p:sp>
        <p:nvSpPr>
          <p:cNvPr id="12"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7" name="Date Placeholder 3"/>
          <p:cNvSpPr>
            <a:spLocks noGrp="1"/>
          </p:cNvSpPr>
          <p:nvPr>
            <p:ph type="dt" sz="half" idx="10"/>
          </p:nvPr>
        </p:nvSpPr>
        <p:spPr>
          <a:xfrm>
            <a:off x="3430800" y="6274800"/>
            <a:ext cx="1544400" cy="126000"/>
          </a:xfrm>
        </p:spPr>
        <p:txBody>
          <a:bodyPr/>
          <a:lstStyle/>
          <a:p>
            <a:endParaRPr lang="en-US" noProof="0"/>
          </a:p>
        </p:txBody>
      </p:sp>
      <p:sp>
        <p:nvSpPr>
          <p:cNvPr id="8" name="Footer Placeholder 4"/>
          <p:cNvSpPr>
            <a:spLocks noGrp="1"/>
          </p:cNvSpPr>
          <p:nvPr>
            <p:ph type="ftr" sz="quarter" idx="11"/>
          </p:nvPr>
        </p:nvSpPr>
        <p:spPr>
          <a:xfrm>
            <a:off x="3430800" y="6145200"/>
            <a:ext cx="1544400" cy="126000"/>
          </a:xfrm>
        </p:spPr>
        <p:txBody>
          <a:bodyPr/>
          <a:lstStyle/>
          <a:p>
            <a:endParaRPr lang="en-US" noProof="0"/>
          </a:p>
        </p:txBody>
      </p:sp>
      <p:sp>
        <p:nvSpPr>
          <p:cNvPr id="11"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descr="C:\Users\asokan\Downloads\Aalto_EN_21_RGB_7 (1).jpg"/>
          <p:cNvPicPr>
            <a:picLocks noChangeAspect="1" noChangeArrowheads="1"/>
          </p:cNvPicPr>
          <p:nvPr/>
        </p:nvPicPr>
        <p:blipFill rotWithShape="1">
          <a:blip r:embed="rId17" cstate="print"/>
          <a:srcRect l="18249" t="19811" r="21911" b="20606"/>
          <a:stretch/>
        </p:blipFill>
        <p:spPr bwMode="auto">
          <a:xfrm>
            <a:off x="648000" y="6012000"/>
            <a:ext cx="828000" cy="756000"/>
          </a:xfrm>
          <a:prstGeom prst="rect">
            <a:avLst/>
          </a:prstGeom>
          <a:noFill/>
        </p:spPr>
      </p:pic>
      <p:sp>
        <p:nvSpPr>
          <p:cNvPr id="2" name="Title Placeholder 1"/>
          <p:cNvSpPr>
            <a:spLocks noGrp="1"/>
          </p:cNvSpPr>
          <p:nvPr>
            <p:ph type="title"/>
          </p:nvPr>
        </p:nvSpPr>
        <p:spPr>
          <a:xfrm>
            <a:off x="572400" y="489600"/>
            <a:ext cx="7988400" cy="1080000"/>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572400" y="1584000"/>
            <a:ext cx="7988400" cy="4136400"/>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2"/>
          </p:nvPr>
        </p:nvSpPr>
        <p:spPr>
          <a:xfrm>
            <a:off x="3430800" y="6274800"/>
            <a:ext cx="1544400" cy="126000"/>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endParaRPr lang="en-US" noProof="0"/>
          </a:p>
        </p:txBody>
      </p:sp>
      <p:sp>
        <p:nvSpPr>
          <p:cNvPr id="5" name="Footer Placeholder 4"/>
          <p:cNvSpPr>
            <a:spLocks noGrp="1"/>
          </p:cNvSpPr>
          <p:nvPr>
            <p:ph type="ftr" sz="quarter" idx="3"/>
          </p:nvPr>
        </p:nvSpPr>
        <p:spPr>
          <a:xfrm>
            <a:off x="3430800" y="6145200"/>
            <a:ext cx="1544400" cy="126000"/>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endParaRPr lang="en-US" noProof="0"/>
          </a:p>
        </p:txBody>
      </p:sp>
      <p:sp>
        <p:nvSpPr>
          <p:cNvPr id="6" name="Slide Number Placeholder 5"/>
          <p:cNvSpPr>
            <a:spLocks noGrp="1"/>
          </p:cNvSpPr>
          <p:nvPr>
            <p:ph type="sldNum" sz="quarter" idx="4"/>
          </p:nvPr>
        </p:nvSpPr>
        <p:spPr>
          <a:xfrm>
            <a:off x="3430800" y="6400800"/>
            <a:ext cx="1544400" cy="126000"/>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fld id="{52384017-E4DF-4A7A-8FA6-2DC68C3EB4D0}" type="slidenum">
              <a:rPr lang="en-US" noProof="0" smtClean="0"/>
              <a:pPr/>
              <a:t>‹#›</a:t>
            </a:fld>
            <a:endParaRPr lang="en-US" noProof="0"/>
          </a:p>
        </p:txBody>
      </p:sp>
      <p:sp>
        <p:nvSpPr>
          <p:cNvPr id="10" name="Rectangle 9"/>
          <p:cNvSpPr/>
          <p:nvPr/>
        </p:nvSpPr>
        <p:spPr>
          <a:xfrm>
            <a:off x="571472" y="5814000"/>
            <a:ext cx="7988400" cy="64800"/>
          </a:xfrm>
          <a:prstGeom prst="rect">
            <a:avLst/>
          </a:prstGeom>
          <a:solidFill>
            <a:srgbClr val="B4008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Slide Number Placeholder 5"/>
          <p:cNvSpPr txBox="1">
            <a:spLocks/>
          </p:cNvSpPr>
          <p:nvPr/>
        </p:nvSpPr>
        <p:spPr>
          <a:xfrm>
            <a:off x="7092280" y="6399344"/>
            <a:ext cx="1544400" cy="126000"/>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384017-E4DF-4A7A-8FA6-2DC68C3EB4D0}" type="slidenum">
              <a:rPr kumimoji="0" lang="en-US" sz="900" b="1"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59" r:id="rId4"/>
    <p:sldLayoutId id="2147483666" r:id="rId5"/>
    <p:sldLayoutId id="2147483658" r:id="rId6"/>
    <p:sldLayoutId id="2147483650" r:id="rId7"/>
    <p:sldLayoutId id="2147483660" r:id="rId8"/>
    <p:sldLayoutId id="2147483661" r:id="rId9"/>
    <p:sldLayoutId id="2147483667" r:id="rId10"/>
    <p:sldLayoutId id="2147483668" r:id="rId11"/>
    <p:sldLayoutId id="2147483672" r:id="rId12"/>
    <p:sldLayoutId id="2147483674" r:id="rId13"/>
    <p:sldLayoutId id="2147483675" r:id="rId14"/>
    <p:sldLayoutId id="2147483676" r:id="rId15"/>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200" b="1" kern="1200">
          <a:solidFill>
            <a:srgbClr val="B4008F"/>
          </a:solidFill>
          <a:latin typeface="+mj-lt"/>
          <a:ea typeface="+mj-ea"/>
          <a:cs typeface="+mj-cs"/>
        </a:defRPr>
      </a:lvl1pPr>
    </p:titleStyle>
    <p:bodyStyle>
      <a:lvl1pPr marL="342900" indent="-342900" algn="l" defTabSz="914400" rtl="0" eaLnBrk="1" latinLnBrk="0" hangingPunct="1">
        <a:spcBef>
          <a:spcPts val="6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se-sy.org/projects/pet/nearbypeople.html" TargetMode="External"/><Relationship Id="rId5"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play.google.com/store/apps/details?id=org.sesy.tetheringapp" TargetMode="External"/><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hyperlink" Target="https://se-sy.org/projects/p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dx.doi.org/10.1007/978-3-642-14577-3_13" TargetMode="External"/><Relationship Id="rId4" Type="http://schemas.openxmlformats.org/officeDocument/2006/relationships/hyperlink" Target="http://dx.doi.org/10.1007/978-3-642-17373-8_13" TargetMode="External"/><Relationship Id="rId5" Type="http://schemas.openxmlformats.org/officeDocument/2006/relationships/hyperlink" Target="http://www.ics.uci.edu/~gts/paps/psi-ca.pdf" TargetMode="External"/><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8.png"/><Relationship Id="rId9" Type="http://schemas.openxmlformats.org/officeDocument/2006/relationships/hyperlink" Target="http://doi.acm.org/10.1145/2523649.2523668"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endParaRPr lang="en-US"/>
          </a:p>
        </p:txBody>
      </p:sp>
      <p:sp>
        <p:nvSpPr>
          <p:cNvPr id="5" name="Title 4"/>
          <p:cNvSpPr>
            <a:spLocks noGrp="1"/>
          </p:cNvSpPr>
          <p:nvPr>
            <p:ph type="ctrTitle"/>
          </p:nvPr>
        </p:nvSpPr>
        <p:spPr/>
        <p:txBody>
          <a:bodyPr>
            <a:noAutofit/>
          </a:bodyPr>
          <a:lstStyle/>
          <a:p>
            <a:r>
              <a:rPr lang="en-US" sz="4000" dirty="0" smtClean="0"/>
              <a:t>How far removed are you? </a:t>
            </a:r>
            <a:br>
              <a:rPr lang="en-US" sz="4000" dirty="0" smtClean="0"/>
            </a:br>
            <a:r>
              <a:rPr lang="en-US" sz="4000" dirty="0" smtClean="0"/>
              <a:t/>
            </a:r>
            <a:br>
              <a:rPr lang="en-US" sz="4000" dirty="0" smtClean="0"/>
            </a:br>
            <a:r>
              <a:rPr lang="en-US" sz="2400" dirty="0" smtClean="0"/>
              <a:t>Scalable </a:t>
            </a:r>
            <a:r>
              <a:rPr lang="en-US" sz="2400" dirty="0"/>
              <a:t>Privacy-Preserving Estimation </a:t>
            </a:r>
            <a:r>
              <a:rPr lang="en-US" sz="2400" dirty="0" smtClean="0"/>
              <a:t>of </a:t>
            </a:r>
            <a:r>
              <a:rPr lang="en-US" sz="2400" dirty="0"/>
              <a:t>Social Path </a:t>
            </a:r>
            <a:r>
              <a:rPr lang="en-US" sz="2400" dirty="0" smtClean="0"/>
              <a:t>Length with Social </a:t>
            </a:r>
            <a:r>
              <a:rPr lang="en-US" sz="2400" dirty="0" err="1" smtClean="0"/>
              <a:t>PaL</a:t>
            </a:r>
            <a:endParaRPr lang="en-US" sz="2400" dirty="0"/>
          </a:p>
        </p:txBody>
      </p:sp>
      <p:sp>
        <p:nvSpPr>
          <p:cNvPr id="6" name="Subtitle 5"/>
          <p:cNvSpPr>
            <a:spLocks noGrp="1"/>
          </p:cNvSpPr>
          <p:nvPr>
            <p:ph type="subTitle" idx="1"/>
          </p:nvPr>
        </p:nvSpPr>
        <p:spPr>
          <a:xfrm>
            <a:off x="611560" y="3023592"/>
            <a:ext cx="7776864" cy="2133600"/>
          </a:xfrm>
        </p:spPr>
        <p:txBody>
          <a:bodyPr>
            <a:normAutofit/>
          </a:bodyPr>
          <a:lstStyle/>
          <a:p>
            <a:r>
              <a:rPr lang="en-US" dirty="0" smtClean="0"/>
              <a:t>Marcin Nagy</a:t>
            </a:r>
          </a:p>
          <a:p>
            <a:endParaRPr lang="en-US" sz="1400" b="0" dirty="0"/>
          </a:p>
          <a:p>
            <a:endParaRPr lang="en-US" sz="1400" b="0" dirty="0"/>
          </a:p>
          <a:p>
            <a:endParaRPr lang="en-US" sz="1400" b="0" dirty="0"/>
          </a:p>
          <a:p>
            <a:endParaRPr lang="en-US" sz="1400" b="0" dirty="0"/>
          </a:p>
          <a:p>
            <a:endParaRPr lang="en-US" sz="1400" b="0" dirty="0"/>
          </a:p>
          <a:p>
            <a:r>
              <a:rPr lang="en-US" sz="1400" b="0" dirty="0" smtClean="0"/>
              <a:t>joint </a:t>
            </a:r>
            <a:r>
              <a:rPr lang="en-US" sz="1400" b="0" dirty="0"/>
              <a:t>work with </a:t>
            </a:r>
            <a:r>
              <a:rPr lang="en-US" sz="1400" b="0" dirty="0" err="1" smtClean="0"/>
              <a:t>Thanh</a:t>
            </a:r>
            <a:r>
              <a:rPr lang="en-US" sz="1400" b="0" dirty="0" smtClean="0"/>
              <a:t> Bui, Emiliano </a:t>
            </a:r>
            <a:r>
              <a:rPr lang="en-US" sz="1400" b="0" dirty="0"/>
              <a:t>De </a:t>
            </a:r>
            <a:r>
              <a:rPr lang="en-US" sz="1400" b="0" dirty="0" err="1" smtClean="0"/>
              <a:t>Cristofaro</a:t>
            </a:r>
            <a:r>
              <a:rPr lang="en-US" sz="1400" b="0" dirty="0"/>
              <a:t>, </a:t>
            </a:r>
            <a:r>
              <a:rPr lang="en-US" sz="1400" b="0" dirty="0" smtClean="0"/>
              <a:t>N. </a:t>
            </a:r>
            <a:r>
              <a:rPr lang="en-US" sz="1400" b="0" dirty="0" err="1" smtClean="0"/>
              <a:t>Asokan</a:t>
            </a:r>
            <a:r>
              <a:rPr lang="en-US" sz="1400" b="0" dirty="0"/>
              <a:t>, </a:t>
            </a:r>
            <a:r>
              <a:rPr lang="en-US" sz="1400" b="0" dirty="0" err="1"/>
              <a:t>Jörg</a:t>
            </a:r>
            <a:r>
              <a:rPr lang="en-US" sz="1400" b="0" dirty="0"/>
              <a:t> </a:t>
            </a:r>
            <a:r>
              <a:rPr lang="en-US" sz="1400" b="0" dirty="0" err="1" smtClean="0"/>
              <a:t>Ott</a:t>
            </a:r>
            <a:r>
              <a:rPr lang="en-US" sz="1400" b="0" dirty="0" smtClean="0"/>
              <a:t>,  </a:t>
            </a:r>
            <a:r>
              <a:rPr lang="en-US" sz="1400" b="0" dirty="0"/>
              <a:t>Ahmad-Reza </a:t>
            </a:r>
            <a:r>
              <a:rPr lang="en-US" sz="1400" b="0" dirty="0" err="1" smtClean="0"/>
              <a:t>Sadeghi</a:t>
            </a:r>
            <a:endParaRPr lang="en-US" dirty="0"/>
          </a:p>
        </p:txBody>
      </p:sp>
    </p:spTree>
    <p:extLst>
      <p:ext uri="{BB962C8B-B14F-4D97-AF65-F5344CB8AC3E}">
        <p14:creationId xmlns:p14="http://schemas.microsoft.com/office/powerpoint/2010/main" val="422266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Going from Common Friends to “graph” distances </a:t>
            </a:r>
            <a:endParaRPr lang="en-US" dirty="0"/>
          </a:p>
        </p:txBody>
      </p:sp>
      <p:sp>
        <p:nvSpPr>
          <p:cNvPr id="4" name="Content Placeholder 3"/>
          <p:cNvSpPr>
            <a:spLocks noGrp="1"/>
          </p:cNvSpPr>
          <p:nvPr>
            <p:ph idx="1"/>
          </p:nvPr>
        </p:nvSpPr>
        <p:spPr/>
        <p:txBody>
          <a:bodyPr/>
          <a:lstStyle/>
          <a:p>
            <a:pPr marL="0" indent="0">
              <a:buNone/>
            </a:pPr>
            <a:r>
              <a:rPr lang="en-US" dirty="0" smtClean="0"/>
              <a:t>Two challenges:</a:t>
            </a:r>
          </a:p>
          <a:p>
            <a:pPr marL="0" indent="0">
              <a:buNone/>
            </a:pPr>
            <a:endParaRPr lang="en-US" dirty="0" smtClean="0"/>
          </a:p>
          <a:p>
            <a:r>
              <a:rPr lang="en-US" dirty="0" smtClean="0"/>
              <a:t>Bootstrapping is a problem</a:t>
            </a:r>
          </a:p>
          <a:p>
            <a:endParaRPr lang="en-US" dirty="0"/>
          </a:p>
          <a:p>
            <a:r>
              <a:rPr lang="en-US" dirty="0" smtClean="0"/>
              <a:t>Going beyond social paths of length 2</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520981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Bootstrapping the system</a:t>
            </a:r>
            <a:endParaRPr lang="en-US" dirty="0"/>
          </a:p>
        </p:txBody>
      </p:sp>
      <p:sp>
        <p:nvSpPr>
          <p:cNvPr id="7" name="Text Placeholder 6"/>
          <p:cNvSpPr>
            <a:spLocks noGrp="1"/>
          </p:cNvSpPr>
          <p:nvPr>
            <p:ph type="body" sz="quarter" idx="13"/>
          </p:nvPr>
        </p:nvSpPr>
        <p:spPr/>
        <p:txBody>
          <a:bodyPr/>
          <a:lstStyle/>
          <a:p>
            <a:endParaRPr lang="en-US"/>
          </a:p>
        </p:txBody>
      </p:sp>
      <p:pic>
        <p:nvPicPr>
          <p:cNvPr id="9" name="Picture 6"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1979712" y="3356992"/>
            <a:ext cx="735038" cy="735038"/>
          </a:xfrm>
          <a:prstGeom prst="rect">
            <a:avLst/>
          </a:prstGeom>
          <a:noFill/>
        </p:spPr>
      </p:pic>
      <p:pic>
        <p:nvPicPr>
          <p:cNvPr id="10"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6156180" y="3356992"/>
            <a:ext cx="672505" cy="672505"/>
          </a:xfrm>
          <a:prstGeom prst="rect">
            <a:avLst/>
          </a:prstGeom>
          <a:noFill/>
        </p:spPr>
      </p:pic>
      <p:sp>
        <p:nvSpPr>
          <p:cNvPr id="19" name="Left-Right Arrow 18"/>
          <p:cNvSpPr/>
          <p:nvPr/>
        </p:nvSpPr>
        <p:spPr>
          <a:xfrm>
            <a:off x="2915816" y="3501008"/>
            <a:ext cx="30963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BFPSI</a:t>
            </a:r>
            <a:endParaRPr lang="en-US" dirty="0"/>
          </a:p>
        </p:txBody>
      </p:sp>
      <p:sp>
        <p:nvSpPr>
          <p:cNvPr id="20" name="Arc 19"/>
          <p:cNvSpPr/>
          <p:nvPr/>
        </p:nvSpPr>
        <p:spPr>
          <a:xfrm>
            <a:off x="2339752" y="3212976"/>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5292080" y="3212976"/>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H="1" flipV="1">
            <a:off x="5292080" y="3645026"/>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11560" y="1484784"/>
            <a:ext cx="6372257" cy="461665"/>
          </a:xfrm>
          <a:prstGeom prst="rect">
            <a:avLst/>
          </a:prstGeom>
          <a:noFill/>
        </p:spPr>
        <p:txBody>
          <a:bodyPr wrap="none" rtlCol="0">
            <a:spAutoFit/>
          </a:bodyPr>
          <a:lstStyle/>
          <a:p>
            <a:pPr marL="342900" indent="-342900">
              <a:buFont typeface="Arial"/>
              <a:buChar char="•"/>
            </a:pPr>
            <a:r>
              <a:rPr lang="en-US" sz="2400" dirty="0" smtClean="0"/>
              <a:t>Only participating users upload capabilities</a:t>
            </a:r>
            <a:endParaRPr lang="en-US" sz="2400" dirty="0"/>
          </a:p>
        </p:txBody>
      </p:sp>
      <p:graphicFrame>
        <p:nvGraphicFramePr>
          <p:cNvPr id="26" name="Table 25"/>
          <p:cNvGraphicFramePr>
            <a:graphicFrameLocks noGrp="1"/>
          </p:cNvGraphicFramePr>
          <p:nvPr>
            <p:extLst>
              <p:ext uri="{D42A27DB-BD31-4B8C-83A1-F6EECF244321}">
                <p14:modId xmlns:p14="http://schemas.microsoft.com/office/powerpoint/2010/main" val="194426183"/>
              </p:ext>
            </p:extLst>
          </p:nvPr>
        </p:nvGraphicFramePr>
        <p:xfrm>
          <a:off x="971600" y="3284984"/>
          <a:ext cx="907200" cy="1280282"/>
        </p:xfrm>
        <a:graphic>
          <a:graphicData uri="http://schemas.openxmlformats.org/drawingml/2006/table">
            <a:tbl>
              <a:tblPr firstRow="1" bandRow="1">
                <a:tableStyleId>{5C22544A-7EE6-4342-B048-85BDC9FD1C3A}</a:tableStyleId>
              </a:tblPr>
              <a:tblGrid>
                <a:gridCol w="907200"/>
              </a:tblGrid>
              <a:tr h="375300">
                <a:tc>
                  <a:txBody>
                    <a:bodyPr/>
                    <a:lstStyle/>
                    <a:p>
                      <a:r>
                        <a:rPr lang="en-US" sz="1300" b="0" dirty="0" smtClean="0"/>
                        <a:t>Friend ID</a:t>
                      </a:r>
                      <a:endParaRPr lang="en-US" sz="1300" b="0" dirty="0"/>
                    </a:p>
                  </a:txBody>
                  <a:tcPr marL="133442" marR="133442" marT="66721" marB="66721"/>
                </a:tc>
              </a:tr>
              <a:tr h="375300">
                <a:tc>
                  <a:txBody>
                    <a:bodyPr/>
                    <a:lstStyle/>
                    <a:p>
                      <a:r>
                        <a:rPr lang="en-US" sz="1300" dirty="0" smtClean="0"/>
                        <a:t>John</a:t>
                      </a:r>
                    </a:p>
                  </a:txBody>
                  <a:tcPr marL="133442" marR="133442" marT="66721" marB="66721"/>
                </a:tc>
              </a:tr>
              <a:tr h="375300">
                <a:tc>
                  <a:txBody>
                    <a:bodyPr/>
                    <a:lstStyle/>
                    <a:p>
                      <a:r>
                        <a:rPr lang="en-US" sz="1300" dirty="0" smtClean="0"/>
                        <a:t>Carol</a:t>
                      </a:r>
                    </a:p>
                  </a:txBody>
                  <a:tcPr marL="133442" marR="133442" marT="66721" marB="66721"/>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75400245"/>
              </p:ext>
            </p:extLst>
          </p:nvPr>
        </p:nvGraphicFramePr>
        <p:xfrm>
          <a:off x="7020272" y="3284984"/>
          <a:ext cx="907200" cy="904982"/>
        </p:xfrm>
        <a:graphic>
          <a:graphicData uri="http://schemas.openxmlformats.org/drawingml/2006/table">
            <a:tbl>
              <a:tblPr firstRow="1" bandRow="1">
                <a:tableStyleId>{5C22544A-7EE6-4342-B048-85BDC9FD1C3A}</a:tableStyleId>
              </a:tblPr>
              <a:tblGrid>
                <a:gridCol w="907200"/>
              </a:tblGrid>
              <a:tr h="375300">
                <a:tc>
                  <a:txBody>
                    <a:bodyPr/>
                    <a:lstStyle/>
                    <a:p>
                      <a:r>
                        <a:rPr lang="en-US" sz="1300" b="0" dirty="0" smtClean="0"/>
                        <a:t>Friend ID</a:t>
                      </a:r>
                      <a:endParaRPr lang="en-US" sz="1300" b="0" dirty="0"/>
                    </a:p>
                  </a:txBody>
                  <a:tcPr marL="133442" marR="133442" marT="66721" marB="66721"/>
                </a:tc>
              </a:tr>
              <a:tr h="375300">
                <a:tc>
                  <a:txBody>
                    <a:bodyPr/>
                    <a:lstStyle/>
                    <a:p>
                      <a:r>
                        <a:rPr lang="en-US" sz="1300" dirty="0" smtClean="0"/>
                        <a:t>John</a:t>
                      </a:r>
                      <a:endParaRPr lang="en-US" sz="1300" dirty="0"/>
                    </a:p>
                  </a:txBody>
                  <a:tcPr marL="133442" marR="133442" marT="66721" marB="66721"/>
                </a:tc>
              </a:tr>
            </a:tbl>
          </a:graphicData>
        </a:graphic>
      </p:graphicFrame>
      <p:sp>
        <p:nvSpPr>
          <p:cNvPr id="4" name="TextBox 3"/>
          <p:cNvSpPr txBox="1"/>
          <p:nvPr/>
        </p:nvSpPr>
        <p:spPr>
          <a:xfrm>
            <a:off x="539552" y="4711026"/>
            <a:ext cx="7994496" cy="369332"/>
          </a:xfrm>
          <a:prstGeom prst="rect">
            <a:avLst/>
          </a:prstGeom>
          <a:noFill/>
        </p:spPr>
        <p:txBody>
          <a:bodyPr wrap="none" rtlCol="0">
            <a:spAutoFit/>
          </a:bodyPr>
          <a:lstStyle/>
          <a:p>
            <a:r>
              <a:rPr lang="en-US" dirty="0" smtClean="0"/>
              <a:t>The system can </a:t>
            </a:r>
            <a:r>
              <a:rPr lang="en-US" dirty="0" smtClean="0">
                <a:solidFill>
                  <a:schemeClr val="accent4"/>
                </a:solidFill>
              </a:rPr>
              <a:t>only find common friends who are participating in the system</a:t>
            </a:r>
            <a:endParaRPr lang="en-US" dirty="0">
              <a:solidFill>
                <a:schemeClr val="accent4"/>
              </a:solidFill>
            </a:endParaRPr>
          </a:p>
        </p:txBody>
      </p:sp>
      <p:sp>
        <p:nvSpPr>
          <p:cNvPr id="38" name="Oval 37"/>
          <p:cNvSpPr/>
          <p:nvPr/>
        </p:nvSpPr>
        <p:spPr>
          <a:xfrm>
            <a:off x="2674641" y="3151599"/>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19672" y="4293096"/>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56176" y="4077072"/>
            <a:ext cx="684803" cy="369332"/>
          </a:xfrm>
          <a:prstGeom prst="rect">
            <a:avLst/>
          </a:prstGeom>
          <a:noFill/>
        </p:spPr>
        <p:txBody>
          <a:bodyPr wrap="none" rtlCol="0">
            <a:spAutoFit/>
          </a:bodyPr>
          <a:lstStyle/>
          <a:p>
            <a:r>
              <a:rPr lang="en-US" dirty="0" smtClean="0"/>
              <a:t>Alice</a:t>
            </a:r>
            <a:endParaRPr lang="en-US" dirty="0"/>
          </a:p>
        </p:txBody>
      </p:sp>
      <p:sp>
        <p:nvSpPr>
          <p:cNvPr id="18" name="TextBox 17"/>
          <p:cNvSpPr txBox="1"/>
          <p:nvPr/>
        </p:nvSpPr>
        <p:spPr>
          <a:xfrm>
            <a:off x="2123728" y="4077072"/>
            <a:ext cx="595385" cy="369332"/>
          </a:xfrm>
          <a:prstGeom prst="rect">
            <a:avLst/>
          </a:prstGeom>
          <a:noFill/>
        </p:spPr>
        <p:txBody>
          <a:bodyPr wrap="none" rtlCol="0">
            <a:spAutoFit/>
          </a:bodyPr>
          <a:lstStyle/>
          <a:p>
            <a:r>
              <a:rPr lang="en-US" dirty="0" smtClean="0"/>
              <a:t>Bob</a:t>
            </a:r>
            <a:endParaRPr lang="en-US" dirty="0"/>
          </a:p>
        </p:txBody>
      </p:sp>
    </p:spTree>
    <p:extLst>
      <p:ext uri="{BB962C8B-B14F-4D97-AF65-F5344CB8AC3E}">
        <p14:creationId xmlns:p14="http://schemas.microsoft.com/office/powerpoint/2010/main" val="265609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bootstrapping:</a:t>
            </a:r>
            <a:r>
              <a:rPr lang="en-US" dirty="0"/>
              <a:t> </a:t>
            </a:r>
            <a:r>
              <a:rPr lang="en-US" dirty="0" smtClean="0"/>
              <a:t>Ersatz nodes</a:t>
            </a:r>
            <a:endParaRPr lang="en-US" dirty="0"/>
          </a:p>
        </p:txBody>
      </p:sp>
      <p:sp>
        <p:nvSpPr>
          <p:cNvPr id="3" name="Content Placeholder 2"/>
          <p:cNvSpPr>
            <a:spLocks noGrp="1"/>
          </p:cNvSpPr>
          <p:nvPr>
            <p:ph idx="1"/>
          </p:nvPr>
        </p:nvSpPr>
        <p:spPr>
          <a:xfrm>
            <a:off x="572400" y="1584000"/>
            <a:ext cx="7988400" cy="1772992"/>
          </a:xfrm>
        </p:spPr>
        <p:txBody>
          <a:bodyPr/>
          <a:lstStyle/>
          <a:p>
            <a:pPr marL="0" indent="0">
              <a:buNone/>
            </a:pPr>
            <a:r>
              <a:rPr lang="en-US" dirty="0" smtClean="0"/>
              <a:t>Assumption:</a:t>
            </a:r>
          </a:p>
          <a:p>
            <a:pPr marL="457200" indent="-457200">
              <a:buFont typeface="+mj-lt"/>
              <a:buAutoNum type="arabicPeriod"/>
            </a:pPr>
            <a:r>
              <a:rPr lang="en-US" dirty="0" smtClean="0"/>
              <a:t>App server may query Social Network for list of friends of a participating user</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2"/>
          <p:cNvSpPr txBox="1">
            <a:spLocks/>
          </p:cNvSpPr>
          <p:nvPr/>
        </p:nvSpPr>
        <p:spPr>
          <a:xfrm>
            <a:off x="611560" y="3068960"/>
            <a:ext cx="7988400" cy="1772992"/>
          </a:xfrm>
          <a:prstGeom prst="rect">
            <a:avLst/>
          </a:prstGeom>
        </p:spPr>
        <p:txBody>
          <a:bodyPr vert="horz" lIns="0" tIns="0" rIns="0" bIns="0" rtlCol="0">
            <a:normAutofit/>
          </a:bodyPr>
          <a:lstStyle>
            <a:lvl1pPr marL="342900" indent="-342900" algn="l" defTabSz="914400" rtl="0" eaLnBrk="1" latinLnBrk="0" hangingPunct="1">
              <a:spcBef>
                <a:spcPts val="6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a:t>H</a:t>
            </a:r>
            <a:r>
              <a:rPr lang="en-US" dirty="0" smtClean="0"/>
              <a:t>ave App server create replacements for missing users</a:t>
            </a:r>
            <a:endParaRPr lang="en-US" dirty="0" smtClean="0">
              <a:solidFill>
                <a:srgbClr val="B4008F"/>
              </a:solidFill>
            </a:endParaRPr>
          </a:p>
          <a:p>
            <a:pPr marL="457200" indent="-457200">
              <a:buFont typeface="+mj-lt"/>
              <a:buAutoNum type="arabicPeriod"/>
            </a:pPr>
            <a:r>
              <a:rPr lang="en-US" dirty="0" smtClean="0"/>
              <a:t>Identify friends of participating users</a:t>
            </a:r>
          </a:p>
          <a:p>
            <a:pPr marL="457200" indent="-457200">
              <a:buFont typeface="+mj-lt"/>
              <a:buAutoNum type="arabicPeriod"/>
            </a:pPr>
            <a:r>
              <a:rPr lang="en-US" dirty="0" smtClean="0"/>
              <a:t>Create/maintain capabilities for those missing</a:t>
            </a:r>
          </a:p>
        </p:txBody>
      </p:sp>
      <p:sp>
        <p:nvSpPr>
          <p:cNvPr id="6" name="TextBox 5"/>
          <p:cNvSpPr txBox="1"/>
          <p:nvPr/>
        </p:nvSpPr>
        <p:spPr>
          <a:xfrm>
            <a:off x="107504" y="4797151"/>
            <a:ext cx="8574545" cy="430887"/>
          </a:xfrm>
          <a:prstGeom prst="rect">
            <a:avLst/>
          </a:prstGeom>
          <a:noFill/>
        </p:spPr>
        <p:txBody>
          <a:bodyPr wrap="none" rtlCol="0">
            <a:spAutoFit/>
          </a:bodyPr>
          <a:lstStyle/>
          <a:p>
            <a:r>
              <a:rPr lang="en-US" sz="2200" dirty="0" smtClean="0">
                <a:solidFill>
                  <a:srgbClr val="00B050"/>
                </a:solidFill>
              </a:rPr>
              <a:t>Ersatz node </a:t>
            </a:r>
            <a:r>
              <a:rPr lang="en-US" sz="2200" dirty="0" smtClean="0"/>
              <a:t>= Social Network identity + server generated capability </a:t>
            </a:r>
            <a:endParaRPr lang="en-US" sz="2200" dirty="0"/>
          </a:p>
        </p:txBody>
      </p:sp>
    </p:spTree>
    <p:extLst>
      <p:ext uri="{BB962C8B-B14F-4D97-AF65-F5344CB8AC3E}">
        <p14:creationId xmlns:p14="http://schemas.microsoft.com/office/powerpoint/2010/main" val="134526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1"/>
          <p:cNvSpPr>
            <a:spLocks noGrp="1"/>
          </p:cNvSpPr>
          <p:nvPr>
            <p:ph type="title"/>
          </p:nvPr>
        </p:nvSpPr>
        <p:spPr/>
        <p:txBody>
          <a:bodyPr/>
          <a:lstStyle/>
          <a:p>
            <a:r>
              <a:rPr lang="en-US" dirty="0"/>
              <a:t>Fixing bootstrapping: Ersatz </a:t>
            </a:r>
            <a:r>
              <a:rPr lang="en-US" dirty="0" smtClean="0"/>
              <a:t>nodes</a:t>
            </a:r>
            <a:endParaRPr lang="en-US" dirty="0"/>
          </a:p>
        </p:txBody>
      </p:sp>
      <p:pic>
        <p:nvPicPr>
          <p:cNvPr id="6" name="Picture 6" descr="http://www.rw-designer.com/icon-image/7507-256x256x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168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5936" y="3046348"/>
            <a:ext cx="1513343" cy="369332"/>
          </a:xfrm>
          <a:prstGeom prst="rect">
            <a:avLst/>
          </a:prstGeom>
          <a:noFill/>
        </p:spPr>
        <p:txBody>
          <a:bodyPr wrap="square" rtlCol="0">
            <a:spAutoFit/>
          </a:bodyPr>
          <a:lstStyle/>
          <a:p>
            <a:r>
              <a:rPr lang="en-US" b="1" dirty="0" smtClean="0"/>
              <a:t>App Server</a:t>
            </a:r>
            <a:endParaRPr lang="en-US" b="1" dirty="0"/>
          </a:p>
        </p:txBody>
      </p:sp>
      <p:pic>
        <p:nvPicPr>
          <p:cNvPr id="8" name="Picture 6" descr="http://www.rw-designer.com/icon-image/7507-256x256x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9168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50968" y="3068960"/>
            <a:ext cx="1513343" cy="646331"/>
          </a:xfrm>
          <a:prstGeom prst="rect">
            <a:avLst/>
          </a:prstGeom>
          <a:noFill/>
        </p:spPr>
        <p:txBody>
          <a:bodyPr wrap="square" rtlCol="0">
            <a:spAutoFit/>
          </a:bodyPr>
          <a:lstStyle/>
          <a:p>
            <a:r>
              <a:rPr lang="en-US" b="1" dirty="0" smtClean="0"/>
              <a:t>Social Network</a:t>
            </a:r>
            <a:endParaRPr lang="en-US" b="1" dirty="0"/>
          </a:p>
        </p:txBody>
      </p:sp>
      <p:pic>
        <p:nvPicPr>
          <p:cNvPr id="10" name="Picture 6" descr="C:\Users\asokan\AppData\Local\Microsoft\Windows\Temporary Internet Files\Content.IE5\MC7EJK04\MC900434884[1].png"/>
          <p:cNvPicPr>
            <a:picLocks noChangeAspect="1" noChangeArrowheads="1"/>
          </p:cNvPicPr>
          <p:nvPr/>
        </p:nvPicPr>
        <p:blipFill>
          <a:blip r:embed="rId4" cstate="print"/>
          <a:srcRect/>
          <a:stretch>
            <a:fillRect/>
          </a:stretch>
        </p:blipFill>
        <p:spPr bwMode="auto">
          <a:xfrm>
            <a:off x="4283968" y="4715852"/>
            <a:ext cx="735038" cy="735038"/>
          </a:xfrm>
          <a:prstGeom prst="rect">
            <a:avLst/>
          </a:prstGeom>
          <a:noFill/>
        </p:spPr>
      </p:pic>
      <p:graphicFrame>
        <p:nvGraphicFramePr>
          <p:cNvPr id="11" name="Table 10"/>
          <p:cNvGraphicFramePr>
            <a:graphicFrameLocks noGrp="1" noChangeAspect="1"/>
          </p:cNvGraphicFramePr>
          <p:nvPr>
            <p:extLst>
              <p:ext uri="{D42A27DB-BD31-4B8C-83A1-F6EECF244321}">
                <p14:modId xmlns:p14="http://schemas.microsoft.com/office/powerpoint/2010/main" val="3143877274"/>
              </p:ext>
            </p:extLst>
          </p:nvPr>
        </p:nvGraphicFramePr>
        <p:xfrm>
          <a:off x="1259632" y="2204864"/>
          <a:ext cx="2423678" cy="1310708"/>
        </p:xfrm>
        <a:graphic>
          <a:graphicData uri="http://schemas.openxmlformats.org/drawingml/2006/table">
            <a:tbl>
              <a:tblPr firstRow="1" bandRow="1">
                <a:tableStyleId>{5C22544A-7EE6-4342-B048-85BDC9FD1C3A}</a:tableStyleId>
              </a:tblPr>
              <a:tblGrid>
                <a:gridCol w="1211839"/>
                <a:gridCol w="1211839"/>
              </a:tblGrid>
              <a:tr h="423740">
                <a:tc>
                  <a:txBody>
                    <a:bodyPr/>
                    <a:lstStyle/>
                    <a:p>
                      <a:r>
                        <a:rPr lang="en-US" sz="1100" b="0" dirty="0" smtClean="0"/>
                        <a:t>User</a:t>
                      </a:r>
                      <a:endParaRPr lang="en-US" sz="1100" b="0" dirty="0"/>
                    </a:p>
                  </a:txBody>
                  <a:tcPr marL="128016" marR="128016" marT="64008" marB="64008"/>
                </a:tc>
                <a:tc>
                  <a:txBody>
                    <a:bodyPr/>
                    <a:lstStyle/>
                    <a:p>
                      <a:r>
                        <a:rPr lang="en-US" sz="1100" dirty="0" smtClean="0"/>
                        <a:t>Capability</a:t>
                      </a:r>
                      <a:endParaRPr lang="en-US" sz="1100" dirty="0"/>
                    </a:p>
                  </a:txBody>
                  <a:tcPr marL="128016" marR="128016" marT="64008" marB="64008"/>
                </a:tc>
              </a:tr>
              <a:tr h="266799">
                <a:tc>
                  <a:txBody>
                    <a:bodyPr/>
                    <a:lstStyle/>
                    <a:p>
                      <a:r>
                        <a:rPr lang="en-US" sz="1100" dirty="0" smtClean="0"/>
                        <a:t>Carol</a:t>
                      </a:r>
                    </a:p>
                  </a:txBody>
                  <a:tcPr marL="128016" marR="128016" marT="64008" marB="64008"/>
                </a:tc>
                <a:tc>
                  <a:txBody>
                    <a:bodyPr/>
                    <a:lstStyle/>
                    <a:p>
                      <a:endParaRPr lang="en-US" sz="1100" dirty="0"/>
                    </a:p>
                  </a:txBody>
                  <a:tcPr marL="128016" marR="128016" marT="64008" marB="64008"/>
                </a:tc>
              </a:tr>
              <a:tr h="266799">
                <a:tc>
                  <a:txBody>
                    <a:bodyPr/>
                    <a:lstStyle/>
                    <a:p>
                      <a:endParaRPr lang="en-US" sz="1100" dirty="0" smtClean="0"/>
                    </a:p>
                  </a:txBody>
                  <a:tcPr marL="128016" marR="128016" marT="64008" marB="64008"/>
                </a:tc>
                <a:tc>
                  <a:txBody>
                    <a:bodyPr/>
                    <a:lstStyle/>
                    <a:p>
                      <a:endParaRPr lang="en-US" sz="1100" dirty="0"/>
                    </a:p>
                  </a:txBody>
                  <a:tcPr marL="128016" marR="128016" marT="64008" marB="64008"/>
                </a:tc>
              </a:tr>
              <a:tr h="266799">
                <a:tc>
                  <a:txBody>
                    <a:bodyPr/>
                    <a:lstStyle/>
                    <a:p>
                      <a:endParaRPr lang="en-US" sz="1100" dirty="0">
                        <a:solidFill>
                          <a:srgbClr val="FF0000"/>
                        </a:solidFill>
                      </a:endParaRPr>
                    </a:p>
                  </a:txBody>
                  <a:tcPr marL="128016" marR="128016" marT="64008" marB="64008"/>
                </a:tc>
                <a:tc>
                  <a:txBody>
                    <a:bodyPr/>
                    <a:lstStyle/>
                    <a:p>
                      <a:endParaRPr lang="en-US" sz="1100" dirty="0">
                        <a:solidFill>
                          <a:srgbClr val="FF0000"/>
                        </a:solidFill>
                      </a:endParaRPr>
                    </a:p>
                  </a:txBody>
                  <a:tcPr marL="128016" marR="128016" marT="64008" marB="64008"/>
                </a:tc>
              </a:tr>
            </a:tbl>
          </a:graphicData>
        </a:graphic>
      </p:graphicFrame>
      <p:cxnSp>
        <p:nvCxnSpPr>
          <p:cNvPr id="13" name="Straight Arrow Connector 12"/>
          <p:cNvCxnSpPr/>
          <p:nvPr/>
        </p:nvCxnSpPr>
        <p:spPr>
          <a:xfrm flipV="1">
            <a:off x="4355976" y="3501008"/>
            <a:ext cx="0"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5422776" y="2420888"/>
            <a:ext cx="1813520" cy="2934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35932"/>
            <a:ext cx="595385" cy="369332"/>
          </a:xfrm>
          <a:prstGeom prst="rect">
            <a:avLst/>
          </a:prstGeom>
          <a:noFill/>
        </p:spPr>
        <p:txBody>
          <a:bodyPr wrap="none" rtlCol="0">
            <a:spAutoFit/>
          </a:bodyPr>
          <a:lstStyle/>
          <a:p>
            <a:r>
              <a:rPr lang="en-US" dirty="0" smtClean="0"/>
              <a:t>Bob</a:t>
            </a:r>
            <a:endParaRPr lang="en-US" dirty="0"/>
          </a:p>
        </p:txBody>
      </p:sp>
      <p:sp>
        <p:nvSpPr>
          <p:cNvPr id="17" name="TextBox 16"/>
          <p:cNvSpPr txBox="1"/>
          <p:nvPr/>
        </p:nvSpPr>
        <p:spPr>
          <a:xfrm>
            <a:off x="3407379" y="4293096"/>
            <a:ext cx="917239" cy="338554"/>
          </a:xfrm>
          <a:prstGeom prst="rect">
            <a:avLst/>
          </a:prstGeom>
          <a:noFill/>
        </p:spPr>
        <p:txBody>
          <a:bodyPr wrap="none" rtlCol="0">
            <a:spAutoFit/>
          </a:bodyPr>
          <a:lstStyle/>
          <a:p>
            <a:r>
              <a:rPr lang="en-US" sz="1600" i="1" dirty="0" smtClean="0"/>
              <a:t>(Bob,   )</a:t>
            </a:r>
            <a:endParaRPr lang="en-US" sz="1600" i="1" dirty="0"/>
          </a:p>
        </p:txBody>
      </p:sp>
      <p:sp>
        <p:nvSpPr>
          <p:cNvPr id="19" name="TextBox 18"/>
          <p:cNvSpPr txBox="1"/>
          <p:nvPr/>
        </p:nvSpPr>
        <p:spPr>
          <a:xfrm>
            <a:off x="4976525" y="2082334"/>
            <a:ext cx="2456122" cy="307777"/>
          </a:xfrm>
          <a:prstGeom prst="rect">
            <a:avLst/>
          </a:prstGeom>
          <a:noFill/>
        </p:spPr>
        <p:txBody>
          <a:bodyPr wrap="none" rtlCol="0">
            <a:spAutoFit/>
          </a:bodyPr>
          <a:lstStyle/>
          <a:p>
            <a:r>
              <a:rPr lang="en-US" sz="1400" i="1" dirty="0" smtClean="0"/>
              <a:t>Friends(Bob) = {Carol, John}</a:t>
            </a:r>
            <a:endParaRPr lang="en-US" sz="1400" i="1" dirty="0"/>
          </a:p>
        </p:txBody>
      </p:sp>
      <p:sp>
        <p:nvSpPr>
          <p:cNvPr id="23" name="TextBox 22"/>
          <p:cNvSpPr txBox="1"/>
          <p:nvPr/>
        </p:nvSpPr>
        <p:spPr>
          <a:xfrm>
            <a:off x="1835696" y="4005064"/>
            <a:ext cx="2730942" cy="338554"/>
          </a:xfrm>
          <a:prstGeom prst="rect">
            <a:avLst/>
          </a:prstGeom>
          <a:noFill/>
        </p:spPr>
        <p:txBody>
          <a:bodyPr wrap="square" rtlCol="0">
            <a:spAutoFit/>
          </a:bodyPr>
          <a:lstStyle/>
          <a:p>
            <a:pPr marL="342900" indent="-342900">
              <a:buAutoNum type="arabicParenBoth"/>
            </a:pPr>
            <a:r>
              <a:rPr lang="en-US" sz="1600" dirty="0" smtClean="0"/>
              <a:t>Bob uploads capability</a:t>
            </a:r>
            <a:endParaRPr lang="en-US" sz="1600" dirty="0"/>
          </a:p>
        </p:txBody>
      </p:sp>
      <p:sp>
        <p:nvSpPr>
          <p:cNvPr id="24" name="TextBox 23"/>
          <p:cNvSpPr txBox="1"/>
          <p:nvPr/>
        </p:nvSpPr>
        <p:spPr>
          <a:xfrm>
            <a:off x="4716016" y="1555959"/>
            <a:ext cx="3312368" cy="338554"/>
          </a:xfrm>
          <a:prstGeom prst="rect">
            <a:avLst/>
          </a:prstGeom>
          <a:noFill/>
        </p:spPr>
        <p:txBody>
          <a:bodyPr wrap="square" rtlCol="0">
            <a:spAutoFit/>
          </a:bodyPr>
          <a:lstStyle/>
          <a:p>
            <a:r>
              <a:rPr lang="en-US" sz="1600" dirty="0" smtClean="0"/>
              <a:t>(2) Server retrieves</a:t>
            </a:r>
            <a:r>
              <a:rPr lang="en-US" sz="1600" dirty="0"/>
              <a:t> </a:t>
            </a:r>
            <a:r>
              <a:rPr lang="en-US" sz="1600" dirty="0" smtClean="0"/>
              <a:t>Bob’s friends</a:t>
            </a:r>
            <a:endParaRPr lang="en-US" sz="1600" dirty="0"/>
          </a:p>
        </p:txBody>
      </p:sp>
      <p:sp>
        <p:nvSpPr>
          <p:cNvPr id="25" name="TextBox 24"/>
          <p:cNvSpPr txBox="1"/>
          <p:nvPr/>
        </p:nvSpPr>
        <p:spPr>
          <a:xfrm>
            <a:off x="1043608" y="1628800"/>
            <a:ext cx="3024336" cy="584776"/>
          </a:xfrm>
          <a:prstGeom prst="rect">
            <a:avLst/>
          </a:prstGeom>
          <a:noFill/>
        </p:spPr>
        <p:txBody>
          <a:bodyPr wrap="square" rtlCol="0">
            <a:spAutoFit/>
          </a:bodyPr>
          <a:lstStyle/>
          <a:p>
            <a:r>
              <a:rPr lang="en-US" sz="1600" dirty="0" smtClean="0"/>
              <a:t>(3) Server generates ersatz nodes for missing users</a:t>
            </a:r>
            <a:endParaRPr lang="en-US" sz="1600" dirty="0"/>
          </a:p>
        </p:txBody>
      </p:sp>
      <p:cxnSp>
        <p:nvCxnSpPr>
          <p:cNvPr id="27" name="Straight Arrow Connector 26"/>
          <p:cNvCxnSpPr/>
          <p:nvPr/>
        </p:nvCxnSpPr>
        <p:spPr>
          <a:xfrm>
            <a:off x="4860032" y="3501008"/>
            <a:ext cx="0"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60032" y="4140368"/>
            <a:ext cx="1042273" cy="584775"/>
          </a:xfrm>
          <a:prstGeom prst="rect">
            <a:avLst/>
          </a:prstGeom>
          <a:noFill/>
        </p:spPr>
        <p:txBody>
          <a:bodyPr wrap="none" rtlCol="0">
            <a:spAutoFit/>
          </a:bodyPr>
          <a:lstStyle/>
          <a:p>
            <a:r>
              <a:rPr lang="en-US" sz="1600" i="1" dirty="0" smtClean="0"/>
              <a:t>(Carol,   )</a:t>
            </a:r>
          </a:p>
          <a:p>
            <a:r>
              <a:rPr lang="en-US" sz="1600" i="1" dirty="0" smtClean="0"/>
              <a:t>(John,   )</a:t>
            </a:r>
            <a:endParaRPr lang="en-US" sz="1600" i="1" dirty="0"/>
          </a:p>
        </p:txBody>
      </p:sp>
      <p:sp>
        <p:nvSpPr>
          <p:cNvPr id="30" name="TextBox 29"/>
          <p:cNvSpPr txBox="1"/>
          <p:nvPr/>
        </p:nvSpPr>
        <p:spPr>
          <a:xfrm>
            <a:off x="4951361" y="3835787"/>
            <a:ext cx="3371883" cy="338554"/>
          </a:xfrm>
          <a:prstGeom prst="rect">
            <a:avLst/>
          </a:prstGeom>
          <a:noFill/>
        </p:spPr>
        <p:txBody>
          <a:bodyPr wrap="square" rtlCol="0">
            <a:spAutoFit/>
          </a:bodyPr>
          <a:lstStyle/>
          <a:p>
            <a:r>
              <a:rPr lang="en-US" sz="1600" dirty="0" smtClean="0"/>
              <a:t>(4) Bob downloads capabilities</a:t>
            </a:r>
            <a:endParaRPr lang="en-US" sz="1600" dirty="0"/>
          </a:p>
        </p:txBody>
      </p:sp>
      <p:sp>
        <p:nvSpPr>
          <p:cNvPr id="35" name="Oval 34"/>
          <p:cNvSpPr/>
          <p:nvPr/>
        </p:nvSpPr>
        <p:spPr>
          <a:xfrm>
            <a:off x="4139952" y="47971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95936" y="439036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75509" y="303468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75509" y="3320117"/>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36654" y="448763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22776" y="479715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31640" y="2938155"/>
            <a:ext cx="436338" cy="261610"/>
          </a:xfrm>
          <a:prstGeom prst="rect">
            <a:avLst/>
          </a:prstGeom>
          <a:noFill/>
        </p:spPr>
        <p:txBody>
          <a:bodyPr wrap="none" rtlCol="0">
            <a:spAutoFit/>
          </a:bodyPr>
          <a:lstStyle/>
          <a:p>
            <a:r>
              <a:rPr lang="en-US" sz="1100" dirty="0" smtClean="0"/>
              <a:t>Bob</a:t>
            </a:r>
            <a:endParaRPr lang="en-US" sz="1100" dirty="0"/>
          </a:p>
        </p:txBody>
      </p:sp>
      <p:sp>
        <p:nvSpPr>
          <p:cNvPr id="41" name="TextBox 40"/>
          <p:cNvSpPr txBox="1"/>
          <p:nvPr/>
        </p:nvSpPr>
        <p:spPr>
          <a:xfrm>
            <a:off x="1304389" y="3221360"/>
            <a:ext cx="490840" cy="261610"/>
          </a:xfrm>
          <a:prstGeom prst="rect">
            <a:avLst/>
          </a:prstGeom>
          <a:noFill/>
        </p:spPr>
        <p:txBody>
          <a:bodyPr wrap="none" rtlCol="0">
            <a:spAutoFit/>
          </a:bodyPr>
          <a:lstStyle/>
          <a:p>
            <a:r>
              <a:rPr lang="en-US" sz="1100" dirty="0" smtClean="0"/>
              <a:t>John</a:t>
            </a:r>
            <a:endParaRPr lang="en-US" sz="1100" dirty="0"/>
          </a:p>
        </p:txBody>
      </p:sp>
      <p:sp>
        <p:nvSpPr>
          <p:cNvPr id="34" name="Oval 33"/>
          <p:cNvSpPr/>
          <p:nvPr/>
        </p:nvSpPr>
        <p:spPr>
          <a:xfrm>
            <a:off x="5148064" y="4797152"/>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75509" y="270892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591123" y="4246349"/>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25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24" grpId="0"/>
      <p:bldP spid="25" grpId="0"/>
      <p:bldP spid="29" grpId="0"/>
      <p:bldP spid="30" grpId="0"/>
      <p:bldP spid="26" grpId="0" animBg="1"/>
      <p:bldP spid="31" grpId="0" animBg="1"/>
      <p:bldP spid="36" grpId="0" animBg="1"/>
      <p:bldP spid="37" grpId="0" animBg="1"/>
      <p:bldP spid="38" grpId="0" animBg="1"/>
      <p:bldP spid="41" grpId="0"/>
      <p:bldP spid="34"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bootstrapping: Ersatz </a:t>
            </a:r>
            <a:r>
              <a:rPr lang="en-US" dirty="0" smtClean="0"/>
              <a:t>nodes</a:t>
            </a: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969978997"/>
              </p:ext>
            </p:extLst>
          </p:nvPr>
        </p:nvGraphicFramePr>
        <p:xfrm>
          <a:off x="971600" y="3717032"/>
          <a:ext cx="907200" cy="1280282"/>
        </p:xfrm>
        <a:graphic>
          <a:graphicData uri="http://schemas.openxmlformats.org/drawingml/2006/table">
            <a:tbl>
              <a:tblPr firstRow="1" bandRow="1">
                <a:tableStyleId>{5C22544A-7EE6-4342-B048-85BDC9FD1C3A}</a:tableStyleId>
              </a:tblPr>
              <a:tblGrid>
                <a:gridCol w="907200"/>
              </a:tblGrid>
              <a:tr h="375300">
                <a:tc>
                  <a:txBody>
                    <a:bodyPr/>
                    <a:lstStyle/>
                    <a:p>
                      <a:r>
                        <a:rPr lang="en-US" sz="1300" dirty="0" smtClean="0"/>
                        <a:t>Friend ID</a:t>
                      </a:r>
                      <a:endParaRPr lang="en-US" sz="1300" b="0" dirty="0"/>
                    </a:p>
                  </a:txBody>
                  <a:tcPr marL="133442" marR="133442" marT="66721" marB="66721"/>
                </a:tc>
              </a:tr>
              <a:tr h="375300">
                <a:tc>
                  <a:txBody>
                    <a:bodyPr/>
                    <a:lstStyle/>
                    <a:p>
                      <a:r>
                        <a:rPr lang="en-US" sz="1300" dirty="0" smtClean="0"/>
                        <a:t>Carol</a:t>
                      </a:r>
                    </a:p>
                  </a:txBody>
                  <a:tcPr marL="133442" marR="133442" marT="66721" marB="66721"/>
                </a:tc>
              </a:tr>
              <a:tr h="375300">
                <a:tc>
                  <a:txBody>
                    <a:bodyPr/>
                    <a:lstStyle/>
                    <a:p>
                      <a:r>
                        <a:rPr lang="en-US" sz="1300" dirty="0" smtClean="0"/>
                        <a:t>John</a:t>
                      </a:r>
                      <a:endParaRPr lang="en-US" sz="1300" dirty="0"/>
                    </a:p>
                  </a:txBody>
                  <a:tcPr marL="133442" marR="133442" marT="66721" marB="66721"/>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78677529"/>
              </p:ext>
            </p:extLst>
          </p:nvPr>
        </p:nvGraphicFramePr>
        <p:xfrm>
          <a:off x="7020272" y="3717032"/>
          <a:ext cx="907200" cy="904982"/>
        </p:xfrm>
        <a:graphic>
          <a:graphicData uri="http://schemas.openxmlformats.org/drawingml/2006/table">
            <a:tbl>
              <a:tblPr firstRow="1" bandRow="1">
                <a:tableStyleId>{5C22544A-7EE6-4342-B048-85BDC9FD1C3A}</a:tableStyleId>
              </a:tblPr>
              <a:tblGrid>
                <a:gridCol w="907200"/>
              </a:tblGrid>
              <a:tr h="375300">
                <a:tc>
                  <a:txBody>
                    <a:bodyPr/>
                    <a:lstStyle/>
                    <a:p>
                      <a:r>
                        <a:rPr lang="en-US" sz="1300" b="0" dirty="0" smtClean="0"/>
                        <a:t>Friend ID</a:t>
                      </a:r>
                      <a:endParaRPr lang="en-US" sz="1300" b="0" dirty="0"/>
                    </a:p>
                  </a:txBody>
                  <a:tcPr marL="133442" marR="133442" marT="66721" marB="66721"/>
                </a:tc>
              </a:tr>
              <a:tr h="375300">
                <a:tc>
                  <a:txBody>
                    <a:bodyPr/>
                    <a:lstStyle/>
                    <a:p>
                      <a:r>
                        <a:rPr lang="en-US" sz="1300" dirty="0" smtClean="0"/>
                        <a:t>John</a:t>
                      </a:r>
                      <a:endParaRPr lang="en-US" sz="1300" dirty="0"/>
                    </a:p>
                  </a:txBody>
                  <a:tcPr marL="133442" marR="133442" marT="66721" marB="66721"/>
                </a:tc>
              </a:tr>
            </a:tbl>
          </a:graphicData>
        </a:graphic>
      </p:graphicFrame>
      <p:pic>
        <p:nvPicPr>
          <p:cNvPr id="6" name="Picture 6" descr="C:\Users\asokan\AppData\Local\Microsoft\Windows\Temporary Internet Files\Content.IE5\MC7EJK04\MC900434884[1].png"/>
          <p:cNvPicPr>
            <a:picLocks noChangeAspect="1" noChangeArrowheads="1"/>
          </p:cNvPicPr>
          <p:nvPr/>
        </p:nvPicPr>
        <p:blipFill>
          <a:blip r:embed="rId2" cstate="print"/>
          <a:srcRect/>
          <a:stretch>
            <a:fillRect/>
          </a:stretch>
        </p:blipFill>
        <p:spPr bwMode="auto">
          <a:xfrm>
            <a:off x="1979712" y="3789040"/>
            <a:ext cx="735038" cy="735038"/>
          </a:xfrm>
          <a:prstGeom prst="rect">
            <a:avLst/>
          </a:prstGeom>
          <a:noFill/>
        </p:spPr>
      </p:pic>
      <p:pic>
        <p:nvPicPr>
          <p:cNvPr id="7" name="Picture 4" descr="C:\Users\asokan\AppData\Local\Microsoft\Windows\Temporary Internet Files\Content.IE5\A5YADNQ6\MC900432626[1].png"/>
          <p:cNvPicPr>
            <a:picLocks noChangeAspect="1" noChangeArrowheads="1"/>
          </p:cNvPicPr>
          <p:nvPr/>
        </p:nvPicPr>
        <p:blipFill>
          <a:blip r:embed="rId3" cstate="print"/>
          <a:srcRect/>
          <a:stretch>
            <a:fillRect/>
          </a:stretch>
        </p:blipFill>
        <p:spPr bwMode="auto">
          <a:xfrm>
            <a:off x="6156180" y="3789040"/>
            <a:ext cx="672505" cy="672505"/>
          </a:xfrm>
          <a:prstGeom prst="rect">
            <a:avLst/>
          </a:prstGeom>
          <a:noFill/>
        </p:spPr>
      </p:pic>
      <p:sp>
        <p:nvSpPr>
          <p:cNvPr id="9" name="Oval 8"/>
          <p:cNvSpPr/>
          <p:nvPr/>
        </p:nvSpPr>
        <p:spPr>
          <a:xfrm>
            <a:off x="3669074" y="2160127"/>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2915816" y="3933056"/>
            <a:ext cx="30963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BF-PSI</a:t>
            </a:r>
            <a:endParaRPr lang="en-US" dirty="0"/>
          </a:p>
        </p:txBody>
      </p:sp>
      <p:sp>
        <p:nvSpPr>
          <p:cNvPr id="11" name="Arc 10"/>
          <p:cNvSpPr/>
          <p:nvPr/>
        </p:nvSpPr>
        <p:spPr>
          <a:xfrm>
            <a:off x="2339752" y="3645024"/>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flipH="1">
            <a:off x="5292080" y="3645024"/>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flipV="1">
            <a:off x="5292080" y="4077074"/>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6" descr="http://www.rw-designer.com/icon-image/7507-256x256x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897" y="155679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074881" y="2686308"/>
            <a:ext cx="1513343" cy="369332"/>
          </a:xfrm>
          <a:prstGeom prst="rect">
            <a:avLst/>
          </a:prstGeom>
          <a:noFill/>
        </p:spPr>
        <p:txBody>
          <a:bodyPr wrap="square" rtlCol="0">
            <a:spAutoFit/>
          </a:bodyPr>
          <a:lstStyle/>
          <a:p>
            <a:r>
              <a:rPr lang="en-US" b="1" dirty="0" smtClean="0"/>
              <a:t>App Server</a:t>
            </a:r>
            <a:endParaRPr lang="en-US" b="1" dirty="0"/>
          </a:p>
        </p:txBody>
      </p:sp>
      <p:graphicFrame>
        <p:nvGraphicFramePr>
          <p:cNvPr id="24" name="Table 23"/>
          <p:cNvGraphicFramePr>
            <a:graphicFrameLocks noGrp="1" noChangeAspect="1"/>
          </p:cNvGraphicFramePr>
          <p:nvPr>
            <p:extLst>
              <p:ext uri="{D42A27DB-BD31-4B8C-83A1-F6EECF244321}">
                <p14:modId xmlns:p14="http://schemas.microsoft.com/office/powerpoint/2010/main" val="2856266371"/>
              </p:ext>
            </p:extLst>
          </p:nvPr>
        </p:nvGraphicFramePr>
        <p:xfrm>
          <a:off x="2338577" y="1556792"/>
          <a:ext cx="2423678" cy="1754041"/>
        </p:xfrm>
        <a:graphic>
          <a:graphicData uri="http://schemas.openxmlformats.org/drawingml/2006/table">
            <a:tbl>
              <a:tblPr firstRow="1" bandRow="1">
                <a:tableStyleId>{5C22544A-7EE6-4342-B048-85BDC9FD1C3A}</a:tableStyleId>
              </a:tblPr>
              <a:tblGrid>
                <a:gridCol w="1211839"/>
                <a:gridCol w="1211839"/>
              </a:tblGrid>
              <a:tr h="498517">
                <a:tc>
                  <a:txBody>
                    <a:bodyPr/>
                    <a:lstStyle/>
                    <a:p>
                      <a:r>
                        <a:rPr lang="en-US" sz="1100" b="0" dirty="0" smtClean="0"/>
                        <a:t>User</a:t>
                      </a:r>
                      <a:endParaRPr lang="en-US" sz="1100" b="0" dirty="0"/>
                    </a:p>
                  </a:txBody>
                  <a:tcPr marL="128016" marR="128016" marT="64008" marB="64008"/>
                </a:tc>
                <a:tc>
                  <a:txBody>
                    <a:bodyPr/>
                    <a:lstStyle/>
                    <a:p>
                      <a:r>
                        <a:rPr lang="en-US" sz="1100" dirty="0" smtClean="0"/>
                        <a:t>Capability</a:t>
                      </a:r>
                      <a:endParaRPr lang="en-US" sz="1100" dirty="0"/>
                    </a:p>
                  </a:txBody>
                  <a:tcPr marL="128016" marR="128016" marT="64008" marB="64008"/>
                </a:tc>
              </a:tr>
              <a:tr h="313881">
                <a:tc>
                  <a:txBody>
                    <a:bodyPr/>
                    <a:lstStyle/>
                    <a:p>
                      <a:r>
                        <a:rPr lang="en-US" sz="1100" dirty="0" smtClean="0"/>
                        <a:t>Carol</a:t>
                      </a:r>
                      <a:endParaRPr lang="en-US" sz="1100" dirty="0"/>
                    </a:p>
                  </a:txBody>
                  <a:tcPr marL="128016" marR="128016" marT="64008" marB="64008"/>
                </a:tc>
                <a:tc>
                  <a:txBody>
                    <a:bodyPr/>
                    <a:lstStyle/>
                    <a:p>
                      <a:endParaRPr lang="en-US" sz="1100" dirty="0"/>
                    </a:p>
                  </a:txBody>
                  <a:tcPr marL="128016" marR="128016" marT="64008" marB="64008"/>
                </a:tc>
              </a:tr>
              <a:tr h="313881">
                <a:tc>
                  <a:txBody>
                    <a:bodyPr/>
                    <a:lstStyle/>
                    <a:p>
                      <a:r>
                        <a:rPr lang="en-US" sz="1100" dirty="0" smtClean="0">
                          <a:solidFill>
                            <a:srgbClr val="FF0000"/>
                          </a:solidFill>
                        </a:rPr>
                        <a:t>John</a:t>
                      </a:r>
                      <a:endParaRPr lang="en-US" sz="1100" dirty="0">
                        <a:solidFill>
                          <a:srgbClr val="FF0000"/>
                        </a:solidFill>
                      </a:endParaRPr>
                    </a:p>
                  </a:txBody>
                  <a:tcPr marL="128016" marR="128016" marT="64008" marB="64008"/>
                </a:tc>
                <a:tc>
                  <a:txBody>
                    <a:bodyPr/>
                    <a:lstStyle/>
                    <a:p>
                      <a:endParaRPr lang="en-US" sz="1100" dirty="0" smtClean="0">
                        <a:solidFill>
                          <a:srgbClr val="FF0000"/>
                        </a:solidFill>
                      </a:endParaRPr>
                    </a:p>
                  </a:txBody>
                  <a:tcPr marL="128016" marR="128016" marT="64008" marB="64008"/>
                </a:tc>
              </a:tr>
              <a:tr h="313881">
                <a:tc>
                  <a:txBody>
                    <a:bodyPr/>
                    <a:lstStyle/>
                    <a:p>
                      <a:r>
                        <a:rPr lang="en-US" sz="1100" dirty="0" smtClean="0">
                          <a:solidFill>
                            <a:schemeClr val="tx1"/>
                          </a:solidFill>
                        </a:rPr>
                        <a:t>Bob</a:t>
                      </a:r>
                      <a:endParaRPr lang="en-US" sz="1100" dirty="0">
                        <a:solidFill>
                          <a:schemeClr val="tx1"/>
                        </a:solidFill>
                      </a:endParaRPr>
                    </a:p>
                  </a:txBody>
                  <a:tcPr marL="128016" marR="128016" marT="64008" marB="64008"/>
                </a:tc>
                <a:tc>
                  <a:txBody>
                    <a:bodyPr/>
                    <a:lstStyle/>
                    <a:p>
                      <a:endParaRPr lang="en-US" sz="1100" dirty="0" smtClean="0">
                        <a:solidFill>
                          <a:schemeClr val="tx1"/>
                        </a:solidFill>
                      </a:endParaRPr>
                    </a:p>
                  </a:txBody>
                  <a:tcPr marL="128016" marR="128016" marT="64008" marB="64008"/>
                </a:tc>
              </a:tr>
              <a:tr h="313881">
                <a:tc>
                  <a:txBody>
                    <a:bodyPr/>
                    <a:lstStyle/>
                    <a:p>
                      <a:r>
                        <a:rPr lang="en-US" sz="1100" dirty="0" smtClean="0">
                          <a:solidFill>
                            <a:schemeClr val="tx1"/>
                          </a:solidFill>
                        </a:rPr>
                        <a:t>Alice</a:t>
                      </a:r>
                      <a:endParaRPr lang="en-US" sz="1100" dirty="0">
                        <a:solidFill>
                          <a:schemeClr val="tx1"/>
                        </a:solidFill>
                      </a:endParaRPr>
                    </a:p>
                  </a:txBody>
                  <a:tcPr marL="128016" marR="128016" marT="64008" marB="64008"/>
                </a:tc>
                <a:tc>
                  <a:txBody>
                    <a:bodyPr/>
                    <a:lstStyle/>
                    <a:p>
                      <a:endParaRPr lang="en-US" sz="1100" dirty="0" smtClean="0">
                        <a:solidFill>
                          <a:schemeClr val="tx1"/>
                        </a:solidFill>
                      </a:endParaRPr>
                    </a:p>
                  </a:txBody>
                  <a:tcPr marL="128016" marR="128016" marT="64008" marB="64008"/>
                </a:tc>
              </a:tr>
            </a:tbl>
          </a:graphicData>
        </a:graphic>
      </p:graphicFrame>
      <p:sp>
        <p:nvSpPr>
          <p:cNvPr id="25" name="TextBox 24"/>
          <p:cNvSpPr txBox="1"/>
          <p:nvPr/>
        </p:nvSpPr>
        <p:spPr>
          <a:xfrm>
            <a:off x="1403648" y="5301208"/>
            <a:ext cx="6381299" cy="369332"/>
          </a:xfrm>
          <a:prstGeom prst="rect">
            <a:avLst/>
          </a:prstGeom>
          <a:noFill/>
        </p:spPr>
        <p:txBody>
          <a:bodyPr wrap="none" rtlCol="0">
            <a:spAutoFit/>
          </a:bodyPr>
          <a:lstStyle/>
          <a:p>
            <a:r>
              <a:rPr lang="en-US" dirty="0" smtClean="0"/>
              <a:t>With </a:t>
            </a:r>
            <a:r>
              <a:rPr lang="en-US" dirty="0" smtClean="0">
                <a:solidFill>
                  <a:srgbClr val="B4008F"/>
                </a:solidFill>
              </a:rPr>
              <a:t>ersatz nodes </a:t>
            </a:r>
            <a:r>
              <a:rPr lang="en-US" dirty="0" smtClean="0">
                <a:solidFill>
                  <a:srgbClr val="009B3A"/>
                </a:solidFill>
              </a:rPr>
              <a:t>all</a:t>
            </a:r>
            <a:r>
              <a:rPr lang="en-US" dirty="0" smtClean="0"/>
              <a:t> common friends are </a:t>
            </a:r>
            <a:r>
              <a:rPr lang="en-US" dirty="0" smtClean="0">
                <a:solidFill>
                  <a:schemeClr val="accent1"/>
                </a:solidFill>
              </a:rPr>
              <a:t>always</a:t>
            </a:r>
            <a:r>
              <a:rPr lang="en-US" dirty="0" smtClean="0"/>
              <a:t> discovered</a:t>
            </a:r>
            <a:endParaRPr lang="en-US" dirty="0"/>
          </a:p>
        </p:txBody>
      </p:sp>
      <p:sp>
        <p:nvSpPr>
          <p:cNvPr id="26" name="Oval 25"/>
          <p:cNvSpPr/>
          <p:nvPr/>
        </p:nvSpPr>
        <p:spPr>
          <a:xfrm>
            <a:off x="3669074" y="277271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71137" y="247136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11760" y="357301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12160" y="3573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12164" y="466959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70218" y="2132856"/>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674641" y="3583649"/>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80745" y="3081536"/>
            <a:ext cx="144016" cy="14401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19672" y="4365104"/>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19672" y="472514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68344" y="436510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28184" y="4509120"/>
            <a:ext cx="684803" cy="369332"/>
          </a:xfrm>
          <a:prstGeom prst="rect">
            <a:avLst/>
          </a:prstGeom>
          <a:noFill/>
        </p:spPr>
        <p:txBody>
          <a:bodyPr wrap="none" rtlCol="0">
            <a:spAutoFit/>
          </a:bodyPr>
          <a:lstStyle/>
          <a:p>
            <a:r>
              <a:rPr lang="en-US" dirty="0" smtClean="0"/>
              <a:t>Alice</a:t>
            </a:r>
            <a:endParaRPr lang="en-US" dirty="0"/>
          </a:p>
        </p:txBody>
      </p:sp>
      <p:sp>
        <p:nvSpPr>
          <p:cNvPr id="38" name="TextBox 37"/>
          <p:cNvSpPr txBox="1"/>
          <p:nvPr/>
        </p:nvSpPr>
        <p:spPr>
          <a:xfrm>
            <a:off x="2051720" y="4509120"/>
            <a:ext cx="595385" cy="369332"/>
          </a:xfrm>
          <a:prstGeom prst="rect">
            <a:avLst/>
          </a:prstGeom>
          <a:noFill/>
        </p:spPr>
        <p:txBody>
          <a:bodyPr wrap="none" rtlCol="0">
            <a:spAutoFit/>
          </a:bodyPr>
          <a:lstStyle/>
          <a:p>
            <a:r>
              <a:rPr lang="en-US" dirty="0" smtClean="0"/>
              <a:t>Bob</a:t>
            </a:r>
            <a:endParaRPr lang="en-US" dirty="0"/>
          </a:p>
        </p:txBody>
      </p:sp>
    </p:spTree>
    <p:extLst>
      <p:ext uri="{BB962C8B-B14F-4D97-AF65-F5344CB8AC3E}">
        <p14:creationId xmlns:p14="http://schemas.microsoft.com/office/powerpoint/2010/main" val="333076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25" grpId="0"/>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715264"/>
          </a:xfrm>
        </p:spPr>
        <p:txBody>
          <a:bodyPr>
            <a:normAutofit/>
          </a:bodyPr>
          <a:lstStyle/>
          <a:p>
            <a:r>
              <a:rPr lang="en-US" dirty="0" smtClean="0"/>
              <a:t>Beyond paths of length 2:</a:t>
            </a:r>
            <a:br>
              <a:rPr lang="en-US" dirty="0" smtClean="0"/>
            </a:br>
            <a:r>
              <a:rPr lang="en-US" dirty="0" smtClean="0"/>
              <a:t/>
            </a:r>
            <a:br>
              <a:rPr lang="en-US" dirty="0" smtClean="0"/>
            </a:br>
            <a:r>
              <a:rPr lang="en-US" dirty="0" smtClean="0"/>
              <a:t>Social </a:t>
            </a:r>
            <a:r>
              <a:rPr lang="en-US" dirty="0" smtClean="0"/>
              <a:t>Path Length</a:t>
            </a:r>
            <a:endParaRPr lang="en-US" dirty="0"/>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611560" y="2114853"/>
            <a:ext cx="7344816" cy="954107"/>
          </a:xfrm>
          <a:prstGeom prst="rect">
            <a:avLst/>
          </a:prstGeom>
          <a:noFill/>
        </p:spPr>
        <p:txBody>
          <a:bodyPr wrap="square" rtlCol="0">
            <a:spAutoFit/>
          </a:bodyPr>
          <a:lstStyle/>
          <a:p>
            <a:r>
              <a:rPr lang="en-US" sz="2800" dirty="0" smtClean="0">
                <a:solidFill>
                  <a:srgbClr val="009B3A"/>
                </a:solidFill>
              </a:rPr>
              <a:t>minimum</a:t>
            </a:r>
            <a:r>
              <a:rPr lang="en-US" sz="2800" dirty="0" smtClean="0"/>
              <a:t> </a:t>
            </a:r>
            <a:r>
              <a:rPr lang="en-US" sz="2800" dirty="0" smtClean="0"/>
              <a:t>number of hops in social graph between two users </a:t>
            </a:r>
            <a:endParaRPr lang="en-US" sz="2800" dirty="0" smtClean="0"/>
          </a:p>
        </p:txBody>
      </p:sp>
      <p:sp>
        <p:nvSpPr>
          <p:cNvPr id="6" name="Title 1"/>
          <p:cNvSpPr txBox="1">
            <a:spLocks/>
          </p:cNvSpPr>
          <p:nvPr/>
        </p:nvSpPr>
        <p:spPr>
          <a:xfrm>
            <a:off x="611560" y="3429000"/>
            <a:ext cx="7988400" cy="108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rgbClr val="B4008F"/>
                </a:solidFill>
                <a:latin typeface="+mj-lt"/>
                <a:ea typeface="+mj-ea"/>
                <a:cs typeface="+mj-cs"/>
              </a:defRPr>
            </a:lvl1pPr>
          </a:lstStyle>
          <a:p>
            <a:r>
              <a:rPr lang="en-US" dirty="0" smtClean="0"/>
              <a:t>Social </a:t>
            </a:r>
            <a:r>
              <a:rPr lang="en-US" dirty="0" err="1" smtClean="0"/>
              <a:t>PaL</a:t>
            </a:r>
            <a:endParaRPr lang="en-US" dirty="0"/>
          </a:p>
        </p:txBody>
      </p:sp>
      <p:sp>
        <p:nvSpPr>
          <p:cNvPr id="7" name="TextBox 6"/>
          <p:cNvSpPr txBox="1"/>
          <p:nvPr/>
        </p:nvSpPr>
        <p:spPr>
          <a:xfrm>
            <a:off x="611560" y="4131077"/>
            <a:ext cx="7344816" cy="954107"/>
          </a:xfrm>
          <a:prstGeom prst="rect">
            <a:avLst/>
          </a:prstGeom>
          <a:noFill/>
        </p:spPr>
        <p:txBody>
          <a:bodyPr wrap="square" rtlCol="0">
            <a:spAutoFit/>
          </a:bodyPr>
          <a:lstStyle/>
          <a:p>
            <a:r>
              <a:rPr lang="en-US" sz="2800" dirty="0" smtClean="0">
                <a:solidFill>
                  <a:srgbClr val="009B3A"/>
                </a:solidFill>
              </a:rPr>
              <a:t>a</a:t>
            </a:r>
            <a:r>
              <a:rPr lang="en-US" sz="2800" dirty="0" smtClean="0">
                <a:solidFill>
                  <a:srgbClr val="009B3A"/>
                </a:solidFill>
              </a:rPr>
              <a:t>pplication</a:t>
            </a:r>
            <a:r>
              <a:rPr lang="en-US" sz="2800" dirty="0" smtClean="0"/>
              <a:t> calculating </a:t>
            </a:r>
            <a:r>
              <a:rPr lang="en-US" sz="2800" dirty="0" smtClean="0">
                <a:solidFill>
                  <a:srgbClr val="BA00B1"/>
                </a:solidFill>
              </a:rPr>
              <a:t>social path length </a:t>
            </a:r>
            <a:r>
              <a:rPr lang="en-US" sz="2800" dirty="0" smtClean="0"/>
              <a:t>between </a:t>
            </a:r>
            <a:r>
              <a:rPr lang="en-US" sz="2800" dirty="0" smtClean="0"/>
              <a:t>two users </a:t>
            </a:r>
            <a:endParaRPr lang="en-US" sz="2800" dirty="0" smtClean="0"/>
          </a:p>
        </p:txBody>
      </p:sp>
    </p:spTree>
    <p:extLst>
      <p:ext uri="{BB962C8B-B14F-4D97-AF65-F5344CB8AC3E}">
        <p14:creationId xmlns:p14="http://schemas.microsoft.com/office/powerpoint/2010/main" val="277327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err="1" smtClean="0"/>
              <a:t>Additional</a:t>
            </a:r>
            <a:r>
              <a:rPr lang="fi-FI" sz="3600" dirty="0" smtClean="0"/>
              <a:t> </a:t>
            </a:r>
            <a:r>
              <a:rPr lang="fi-FI" sz="3600" dirty="0" err="1"/>
              <a:t>r</a:t>
            </a:r>
            <a:r>
              <a:rPr lang="fi-FI" sz="3600" dirty="0" err="1" smtClean="0"/>
              <a:t>equirements</a:t>
            </a:r>
            <a:endParaRPr lang="en-US" sz="3600" dirty="0"/>
          </a:p>
        </p:txBody>
      </p:sp>
      <p:sp>
        <p:nvSpPr>
          <p:cNvPr id="3" name="Content Placeholder 2"/>
          <p:cNvSpPr>
            <a:spLocks noGrp="1"/>
          </p:cNvSpPr>
          <p:nvPr>
            <p:ph idx="1"/>
          </p:nvPr>
        </p:nvSpPr>
        <p:spPr>
          <a:xfrm>
            <a:off x="467544" y="1412776"/>
            <a:ext cx="8229600" cy="4525963"/>
          </a:xfrm>
        </p:spPr>
        <p:txBody>
          <a:bodyPr/>
          <a:lstStyle/>
          <a:p>
            <a:pPr>
              <a:lnSpc>
                <a:spcPct val="130000"/>
              </a:lnSpc>
            </a:pPr>
            <a:r>
              <a:rPr lang="en-US" sz="2600" b="1" dirty="0" smtClean="0">
                <a:solidFill>
                  <a:srgbClr val="00B050"/>
                </a:solidFill>
              </a:rPr>
              <a:t>Privacy:</a:t>
            </a:r>
            <a:r>
              <a:rPr lang="en-US" sz="2600" dirty="0" smtClean="0"/>
              <a:t> </a:t>
            </a:r>
          </a:p>
          <a:p>
            <a:pPr lvl="1">
              <a:lnSpc>
                <a:spcPct val="130000"/>
              </a:lnSpc>
            </a:pPr>
            <a:r>
              <a:rPr lang="en-US" sz="2200" dirty="0" smtClean="0"/>
              <a:t>Two users can’t learn more than by gathering information using standard social network interfaces available to them</a:t>
            </a:r>
            <a:endParaRPr lang="en-US" sz="2200" dirty="0"/>
          </a:p>
          <a:p>
            <a:pPr>
              <a:lnSpc>
                <a:spcPct val="130000"/>
              </a:lnSpc>
            </a:pPr>
            <a:r>
              <a:rPr lang="en-US" sz="2600" b="1" dirty="0">
                <a:solidFill>
                  <a:schemeClr val="accent1"/>
                </a:solidFill>
              </a:rPr>
              <a:t>F</a:t>
            </a:r>
            <a:r>
              <a:rPr lang="en-US" sz="2600" b="1" dirty="0" smtClean="0">
                <a:solidFill>
                  <a:schemeClr val="accent1"/>
                </a:solidFill>
              </a:rPr>
              <a:t>unctional:</a:t>
            </a:r>
          </a:p>
          <a:p>
            <a:pPr lvl="1">
              <a:lnSpc>
                <a:spcPct val="130000"/>
              </a:lnSpc>
            </a:pPr>
            <a:r>
              <a:rPr lang="en-US" sz="2200" dirty="0" smtClean="0"/>
              <a:t>Maximize number of paths discovered between two users</a:t>
            </a:r>
          </a:p>
          <a:p>
            <a:pPr lvl="1">
              <a:lnSpc>
                <a:spcPct val="130000"/>
              </a:lnSpc>
            </a:pPr>
            <a:r>
              <a:rPr lang="en-US" sz="2200" dirty="0" smtClean="0"/>
              <a:t>Determine exact path length between two users</a:t>
            </a:r>
          </a:p>
        </p:txBody>
      </p:sp>
    </p:spTree>
    <p:extLst>
      <p:ext uri="{BB962C8B-B14F-4D97-AF65-F5344CB8AC3E}">
        <p14:creationId xmlns:p14="http://schemas.microsoft.com/office/powerpoint/2010/main" val="422278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apabilities as path length proofs</a:t>
            </a:r>
            <a:endParaRPr lang="en-US" dirty="0"/>
          </a:p>
        </p:txBody>
      </p:sp>
      <p:sp>
        <p:nvSpPr>
          <p:cNvPr id="3" name="Content Placeholder 2"/>
          <p:cNvSpPr>
            <a:spLocks noGrp="1"/>
          </p:cNvSpPr>
          <p:nvPr>
            <p:ph idx="1"/>
          </p:nvPr>
        </p:nvSpPr>
        <p:spPr>
          <a:xfrm>
            <a:off x="467544" y="1484784"/>
            <a:ext cx="8424936" cy="4136400"/>
          </a:xfrm>
        </p:spPr>
        <p:txBody>
          <a:bodyPr/>
          <a:lstStyle/>
          <a:p>
            <a:pPr marL="0" indent="0">
              <a:buNone/>
            </a:pPr>
            <a:r>
              <a:rPr lang="en-US" dirty="0" smtClean="0"/>
              <a:t>Intuition:</a:t>
            </a:r>
          </a:p>
          <a:p>
            <a:pPr marL="457200" indent="-457200">
              <a:buFont typeface="+mj-lt"/>
              <a:buAutoNum type="arabicPeriod"/>
            </a:pPr>
            <a:r>
              <a:rPr lang="en-US" dirty="0" smtClean="0"/>
              <a:t>Capability distributed to friends used as friendship proof</a:t>
            </a:r>
          </a:p>
          <a:p>
            <a:pPr marL="457200" indent="-457200">
              <a:buFont typeface="+mj-lt"/>
              <a:buAutoNum type="arabicPeriod"/>
            </a:pPr>
            <a:r>
              <a:rPr lang="en-US" dirty="0" smtClean="0"/>
              <a:t>Use hash chains to generate </a:t>
            </a:r>
            <a:r>
              <a:rPr lang="en-US" b="1" dirty="0" smtClean="0"/>
              <a:t>higher order capabilities</a:t>
            </a:r>
          </a:p>
          <a:p>
            <a:pPr marL="0" indent="0">
              <a:buNone/>
            </a:pPr>
            <a:endParaRPr lang="en-US" b="1" dirty="0"/>
          </a:p>
          <a:p>
            <a:pPr marL="0" indent="0">
              <a:buNone/>
            </a:pPr>
            <a:r>
              <a:rPr lang="en-US" dirty="0" smtClean="0"/>
              <a:t>From capability c generate </a:t>
            </a:r>
            <a:r>
              <a:rPr lang="en-US" dirty="0" err="1" smtClean="0"/>
              <a:t>i</a:t>
            </a:r>
            <a:r>
              <a:rPr lang="en-US" baseline="30000" dirty="0" err="1" smtClean="0"/>
              <a:t>th</a:t>
            </a:r>
            <a:r>
              <a:rPr lang="en-US" dirty="0" smtClean="0"/>
              <a:t>  order capability:</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Distribute c</a:t>
            </a:r>
            <a:r>
              <a:rPr lang="en-US" baseline="30000" dirty="0" smtClean="0"/>
              <a:t>i</a:t>
            </a:r>
            <a:r>
              <a:rPr lang="en-US" dirty="0" smtClean="0"/>
              <a:t> to contacts i+1 hops away</a:t>
            </a:r>
          </a:p>
          <a:p>
            <a:pPr marL="457200" indent="-457200">
              <a:buFont typeface="+mj-lt"/>
              <a:buAutoNum type="arabicPeriod"/>
            </a:pPr>
            <a:r>
              <a:rPr lang="en-US" dirty="0" smtClean="0"/>
              <a:t>Recipient includes c</a:t>
            </a:r>
            <a:r>
              <a:rPr lang="en-US" baseline="30000" dirty="0"/>
              <a:t>i</a:t>
            </a:r>
            <a:r>
              <a:rPr lang="en-US" dirty="0" smtClean="0"/>
              <a:t>, c</a:t>
            </a:r>
            <a:r>
              <a:rPr lang="en-US" baseline="30000" dirty="0"/>
              <a:t>i</a:t>
            </a:r>
            <a:r>
              <a:rPr lang="en-US" baseline="30000" dirty="0" smtClean="0"/>
              <a:t>+1</a:t>
            </a:r>
            <a:r>
              <a:rPr lang="en-US" dirty="0" smtClean="0"/>
              <a:t>, </a:t>
            </a:r>
            <a:r>
              <a:rPr lang="en-US" dirty="0"/>
              <a:t>…, </a:t>
            </a:r>
            <a:r>
              <a:rPr lang="en-US" dirty="0" err="1" smtClean="0"/>
              <a:t>c</a:t>
            </a:r>
            <a:r>
              <a:rPr lang="en-US" baseline="30000" dirty="0" err="1" smtClean="0"/>
              <a:t>n</a:t>
            </a:r>
            <a:r>
              <a:rPr lang="en-US" dirty="0" smtClean="0"/>
              <a:t> </a:t>
            </a:r>
            <a:r>
              <a:rPr lang="en-US" dirty="0"/>
              <a:t>i</a:t>
            </a:r>
            <a:r>
              <a:rPr lang="en-US" dirty="0" smtClean="0"/>
              <a:t>n input to PSI</a:t>
            </a:r>
          </a:p>
        </p:txBody>
      </p:sp>
      <p:sp>
        <p:nvSpPr>
          <p:cNvPr id="4" name="Text Placeholder 3"/>
          <p:cNvSpPr>
            <a:spLocks noGrp="1"/>
          </p:cNvSpPr>
          <p:nvPr>
            <p:ph type="body" sz="quarter"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98577369"/>
              </p:ext>
            </p:extLst>
          </p:nvPr>
        </p:nvGraphicFramePr>
        <p:xfrm>
          <a:off x="3843338" y="3814763"/>
          <a:ext cx="1168400" cy="457200"/>
        </p:xfrm>
        <a:graphic>
          <a:graphicData uri="http://schemas.openxmlformats.org/presentationml/2006/ole">
            <mc:AlternateContent xmlns:mc="http://schemas.openxmlformats.org/markup-compatibility/2006">
              <mc:Choice xmlns:v="urn:schemas-microsoft-com:vml" Requires="v">
                <p:oleObj spid="_x0000_s2285" name="Kaava" r:id="rId4" imgW="583920" imgH="228600" progId="Equation.3">
                  <p:embed/>
                </p:oleObj>
              </mc:Choice>
              <mc:Fallback>
                <p:oleObj name="Kaava" r:id="rId4" imgW="583920" imgH="228600" progId="Equation.3">
                  <p:embed/>
                  <p:pic>
                    <p:nvPicPr>
                      <p:cNvPr id="0" name=""/>
                      <p:cNvPicPr/>
                      <p:nvPr/>
                    </p:nvPicPr>
                    <p:blipFill>
                      <a:blip r:embed="rId5"/>
                      <a:stretch>
                        <a:fillRect/>
                      </a:stretch>
                    </p:blipFill>
                    <p:spPr>
                      <a:xfrm>
                        <a:off x="3843338" y="3814763"/>
                        <a:ext cx="1168400" cy="457200"/>
                      </a:xfrm>
                      <a:prstGeom prst="rect">
                        <a:avLst/>
                      </a:prstGeom>
                    </p:spPr>
                  </p:pic>
                </p:oleObj>
              </mc:Fallback>
            </mc:AlternateContent>
          </a:graphicData>
        </a:graphic>
      </p:graphicFrame>
      <p:sp>
        <p:nvSpPr>
          <p:cNvPr id="7" name="Oval 6"/>
          <p:cNvSpPr>
            <a:spLocks noChangeAspect="1"/>
          </p:cNvSpPr>
          <p:nvPr/>
        </p:nvSpPr>
        <p:spPr>
          <a:xfrm>
            <a:off x="6084167" y="3861048"/>
            <a:ext cx="288032" cy="2880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 name="Rectangle 5"/>
          <p:cNvSpPr/>
          <p:nvPr/>
        </p:nvSpPr>
        <p:spPr>
          <a:xfrm>
            <a:off x="6060288" y="3861048"/>
            <a:ext cx="376838" cy="261610"/>
          </a:xfrm>
          <a:prstGeom prst="rect">
            <a:avLst/>
          </a:prstGeom>
        </p:spPr>
        <p:txBody>
          <a:bodyPr wrap="none">
            <a:spAutoFit/>
          </a:bodyPr>
          <a:lstStyle/>
          <a:p>
            <a:r>
              <a:rPr lang="en-US" sz="1100" dirty="0" smtClean="0">
                <a:solidFill>
                  <a:prstClr val="white"/>
                </a:solidFill>
              </a:rPr>
              <a:t>i+1</a:t>
            </a:r>
            <a:endParaRPr lang="en-US" dirty="0"/>
          </a:p>
        </p:txBody>
      </p:sp>
    </p:spTree>
    <p:extLst>
      <p:ext uri="{BB962C8B-B14F-4D97-AF65-F5344CB8AC3E}">
        <p14:creationId xmlns:p14="http://schemas.microsoft.com/office/powerpoint/2010/main" val="165953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err="1" smtClean="0"/>
              <a:t>PaL</a:t>
            </a:r>
            <a:r>
              <a:rPr lang="en-US" dirty="0" smtClean="0"/>
              <a:t> graph building</a:t>
            </a:r>
            <a:endParaRPr lang="en-US" dirty="0"/>
          </a:p>
        </p:txBody>
      </p:sp>
      <p:sp>
        <p:nvSpPr>
          <p:cNvPr id="3" name="Content Placeholder 2"/>
          <p:cNvSpPr>
            <a:spLocks noGrp="1"/>
          </p:cNvSpPr>
          <p:nvPr>
            <p:ph idx="1"/>
          </p:nvPr>
        </p:nvSpPr>
        <p:spPr>
          <a:xfrm>
            <a:off x="572400" y="1584000"/>
            <a:ext cx="7988400" cy="4149256"/>
          </a:xfrm>
        </p:spPr>
        <p:txBody>
          <a:bodyPr/>
          <a:lstStyle/>
          <a:p>
            <a:pPr marL="0" indent="0" algn="just">
              <a:buNone/>
            </a:pPr>
            <a:r>
              <a:rPr lang="en-US" sz="2800" dirty="0" smtClean="0"/>
              <a:t>Social </a:t>
            </a:r>
            <a:r>
              <a:rPr lang="en-US" sz="2800" dirty="0" err="1" smtClean="0"/>
              <a:t>PaL</a:t>
            </a:r>
            <a:r>
              <a:rPr lang="en-US" sz="2800" dirty="0" smtClean="0"/>
              <a:t> only learns friend lists of actual users</a:t>
            </a:r>
          </a:p>
          <a:p>
            <a:pPr lvl="1" algn="just"/>
            <a:r>
              <a:rPr lang="en-US" dirty="0" smtClean="0"/>
              <a:t>users explicitly authorize Social </a:t>
            </a:r>
            <a:r>
              <a:rPr lang="en-US" dirty="0" err="1" smtClean="0"/>
              <a:t>PaL</a:t>
            </a:r>
            <a:endParaRPr lang="en-US" dirty="0" smtClean="0"/>
          </a:p>
          <a:p>
            <a:pPr marL="0" indent="0" algn="just">
              <a:buNone/>
            </a:pPr>
            <a:endParaRPr lang="en-US" sz="2800" b="1" dirty="0" smtClean="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4615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635144"/>
          </a:xfrm>
        </p:spPr>
        <p:txBody>
          <a:bodyPr/>
          <a:lstStyle/>
          <a:p>
            <a:r>
              <a:rPr lang="en-US" dirty="0" smtClean="0"/>
              <a:t>Social </a:t>
            </a:r>
            <a:r>
              <a:rPr lang="en-US" dirty="0" err="1" smtClean="0"/>
              <a:t>PaL</a:t>
            </a:r>
            <a:r>
              <a:rPr lang="en-US" dirty="0" smtClean="0"/>
              <a:t> capability distribution</a:t>
            </a:r>
            <a:endParaRPr lang="en-US" dirty="0"/>
          </a:p>
        </p:txBody>
      </p:sp>
      <p:sp>
        <p:nvSpPr>
          <p:cNvPr id="4" name="Text Placeholder 3"/>
          <p:cNvSpPr>
            <a:spLocks noGrp="1"/>
          </p:cNvSpPr>
          <p:nvPr>
            <p:ph type="body" sz="quarter" idx="13"/>
          </p:nvPr>
        </p:nvSpPr>
        <p:spPr/>
        <p:txBody>
          <a:bodyPr/>
          <a:lstStyle/>
          <a:p>
            <a:endParaRPr lang="en-US"/>
          </a:p>
        </p:txBody>
      </p:sp>
      <p:pic>
        <p:nvPicPr>
          <p:cNvPr id="22" name="Picture 6" descr="http://www.rw-designer.com/icon-image/7507-256x256x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084168" y="2254260"/>
            <a:ext cx="1513343" cy="369332"/>
          </a:xfrm>
          <a:prstGeom prst="rect">
            <a:avLst/>
          </a:prstGeom>
          <a:noFill/>
        </p:spPr>
        <p:txBody>
          <a:bodyPr wrap="square" rtlCol="0">
            <a:spAutoFit/>
          </a:bodyPr>
          <a:lstStyle/>
          <a:p>
            <a:r>
              <a:rPr lang="en-US" b="1" dirty="0" smtClean="0"/>
              <a:t>App Server</a:t>
            </a:r>
            <a:endParaRPr lang="en-US" b="1" dirty="0"/>
          </a:p>
        </p:txBody>
      </p:sp>
      <p:sp>
        <p:nvSpPr>
          <p:cNvPr id="26" name="Oval 25"/>
          <p:cNvSpPr/>
          <p:nvPr/>
        </p:nvSpPr>
        <p:spPr>
          <a:xfrm>
            <a:off x="546573" y="263691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89398" y="2636912"/>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41271" y="2637939"/>
            <a:ext cx="144016" cy="14401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83670" y="2636912"/>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6"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6516216" y="4149080"/>
            <a:ext cx="735038" cy="735038"/>
          </a:xfrm>
          <a:prstGeom prst="rect">
            <a:avLst/>
          </a:prstGeom>
          <a:noFill/>
        </p:spPr>
      </p:pic>
      <p:sp>
        <p:nvSpPr>
          <p:cNvPr id="32" name="TextBox 31"/>
          <p:cNvSpPr txBox="1"/>
          <p:nvPr/>
        </p:nvSpPr>
        <p:spPr>
          <a:xfrm>
            <a:off x="6588224" y="4869160"/>
            <a:ext cx="595385" cy="369332"/>
          </a:xfrm>
          <a:prstGeom prst="rect">
            <a:avLst/>
          </a:prstGeom>
          <a:noFill/>
        </p:spPr>
        <p:txBody>
          <a:bodyPr wrap="none" rtlCol="0">
            <a:spAutoFit/>
          </a:bodyPr>
          <a:lstStyle/>
          <a:p>
            <a:r>
              <a:rPr lang="en-US" dirty="0" smtClean="0"/>
              <a:t>Bob</a:t>
            </a:r>
            <a:endParaRPr lang="en-US" dirty="0"/>
          </a:p>
        </p:txBody>
      </p:sp>
      <p:cxnSp>
        <p:nvCxnSpPr>
          <p:cNvPr id="34" name="Straight Arrow Connector 33"/>
          <p:cNvCxnSpPr/>
          <p:nvPr/>
        </p:nvCxnSpPr>
        <p:spPr>
          <a:xfrm>
            <a:off x="6804248" y="2708920"/>
            <a:ext cx="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69168" y="2937718"/>
            <a:ext cx="813043" cy="923330"/>
          </a:xfrm>
          <a:prstGeom prst="rect">
            <a:avLst/>
          </a:prstGeom>
          <a:noFill/>
        </p:spPr>
        <p:txBody>
          <a:bodyPr wrap="none" rtlCol="0">
            <a:spAutoFit/>
          </a:bodyPr>
          <a:lstStyle/>
          <a:p>
            <a:r>
              <a:rPr lang="en-US" i="1" dirty="0" smtClean="0"/>
              <a:t>Carol</a:t>
            </a:r>
          </a:p>
          <a:p>
            <a:r>
              <a:rPr lang="en-US" i="1" dirty="0" smtClean="0"/>
              <a:t>John: </a:t>
            </a:r>
          </a:p>
          <a:p>
            <a:r>
              <a:rPr lang="en-US" i="1" dirty="0" smtClean="0"/>
              <a:t>Anon:</a:t>
            </a:r>
            <a:endParaRPr lang="en-US" i="1" dirty="0"/>
          </a:p>
        </p:txBody>
      </p:sp>
      <p:sp>
        <p:nvSpPr>
          <p:cNvPr id="41" name="TextBox 40"/>
          <p:cNvSpPr txBox="1"/>
          <p:nvPr/>
        </p:nvSpPr>
        <p:spPr>
          <a:xfrm>
            <a:off x="467544" y="3862789"/>
            <a:ext cx="5468164" cy="646331"/>
          </a:xfrm>
          <a:prstGeom prst="rect">
            <a:avLst/>
          </a:prstGeom>
          <a:noFill/>
        </p:spPr>
        <p:txBody>
          <a:bodyPr wrap="none" rtlCol="0">
            <a:spAutoFit/>
          </a:bodyPr>
          <a:lstStyle/>
          <a:p>
            <a:pPr marL="342900" indent="-342900">
              <a:buAutoNum type="arabicPeriod"/>
            </a:pPr>
            <a:r>
              <a:rPr lang="en-US" dirty="0" smtClean="0"/>
              <a:t>Friends’ capabilities returned </a:t>
            </a:r>
            <a:r>
              <a:rPr lang="en-US" b="1" dirty="0" smtClean="0"/>
              <a:t>with identities</a:t>
            </a:r>
            <a:endParaRPr lang="en-US" dirty="0" smtClean="0"/>
          </a:p>
          <a:p>
            <a:pPr marL="342900" indent="-342900">
              <a:buAutoNum type="arabicPeriod"/>
            </a:pPr>
            <a:r>
              <a:rPr lang="en-US" dirty="0" smtClean="0"/>
              <a:t>Higher order capabilities </a:t>
            </a:r>
            <a:r>
              <a:rPr lang="en-US" dirty="0"/>
              <a:t>returned </a:t>
            </a:r>
            <a:r>
              <a:rPr lang="en-US" b="1" dirty="0" smtClean="0"/>
              <a:t>w/o identities</a:t>
            </a:r>
            <a:endParaRPr lang="en-US" dirty="0"/>
          </a:p>
        </p:txBody>
      </p:sp>
      <p:sp>
        <p:nvSpPr>
          <p:cNvPr id="20" name="Oval 19"/>
          <p:cNvSpPr/>
          <p:nvPr/>
        </p:nvSpPr>
        <p:spPr>
          <a:xfrm>
            <a:off x="8676456" y="334122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43807" y="1288812"/>
            <a:ext cx="684803" cy="369332"/>
          </a:xfrm>
          <a:prstGeom prst="rect">
            <a:avLst/>
          </a:prstGeom>
          <a:noFill/>
        </p:spPr>
        <p:txBody>
          <a:bodyPr wrap="none" rtlCol="0">
            <a:spAutoFit/>
          </a:bodyPr>
          <a:lstStyle/>
          <a:p>
            <a:r>
              <a:rPr lang="en-US" dirty="0" smtClean="0"/>
              <a:t>John</a:t>
            </a:r>
            <a:endParaRPr lang="en-US" dirty="0"/>
          </a:p>
        </p:txBody>
      </p:sp>
      <p:cxnSp>
        <p:nvCxnSpPr>
          <p:cNvPr id="5" name="Straight Connector 4"/>
          <p:cNvCxnSpPr>
            <a:stCxn id="40" idx="3"/>
            <a:endCxn id="43" idx="1"/>
          </p:cNvCxnSpPr>
          <p:nvPr/>
        </p:nvCxnSpPr>
        <p:spPr>
          <a:xfrm>
            <a:off x="871214" y="2389530"/>
            <a:ext cx="516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3" idx="3"/>
            <a:endCxn id="46" idx="1"/>
          </p:cNvCxnSpPr>
          <p:nvPr/>
        </p:nvCxnSpPr>
        <p:spPr>
          <a:xfrm>
            <a:off x="2123728" y="2389530"/>
            <a:ext cx="349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3"/>
            <a:endCxn id="42" idx="1"/>
          </p:cNvCxnSpPr>
          <p:nvPr/>
        </p:nvCxnSpPr>
        <p:spPr>
          <a:xfrm>
            <a:off x="4582115" y="2389530"/>
            <a:ext cx="288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0" idx="0"/>
            <a:endCxn id="25" idx="1"/>
          </p:cNvCxnSpPr>
          <p:nvPr/>
        </p:nvCxnSpPr>
        <p:spPr>
          <a:xfrm flipV="1">
            <a:off x="573697" y="1473478"/>
            <a:ext cx="970110" cy="7313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6179" y="2204864"/>
            <a:ext cx="595035" cy="369332"/>
          </a:xfrm>
          <a:prstGeom prst="rect">
            <a:avLst/>
          </a:prstGeom>
          <a:noFill/>
        </p:spPr>
        <p:txBody>
          <a:bodyPr wrap="none" rtlCol="0">
            <a:spAutoFit/>
          </a:bodyPr>
          <a:lstStyle/>
          <a:p>
            <a:r>
              <a:rPr lang="en-US" dirty="0" smtClean="0"/>
              <a:t>Bob</a:t>
            </a:r>
            <a:endParaRPr lang="en-US" dirty="0"/>
          </a:p>
        </p:txBody>
      </p:sp>
      <p:sp>
        <p:nvSpPr>
          <p:cNvPr id="42" name="TextBox 41"/>
          <p:cNvSpPr txBox="1"/>
          <p:nvPr/>
        </p:nvSpPr>
        <p:spPr>
          <a:xfrm>
            <a:off x="4870878" y="2204864"/>
            <a:ext cx="684803" cy="369332"/>
          </a:xfrm>
          <a:prstGeom prst="rect">
            <a:avLst/>
          </a:prstGeom>
          <a:noFill/>
        </p:spPr>
        <p:txBody>
          <a:bodyPr wrap="none" rtlCol="0">
            <a:spAutoFit/>
          </a:bodyPr>
          <a:lstStyle/>
          <a:p>
            <a:r>
              <a:rPr lang="en-US" dirty="0" smtClean="0"/>
              <a:t>Alice</a:t>
            </a:r>
            <a:endParaRPr lang="en-US" dirty="0"/>
          </a:p>
        </p:txBody>
      </p:sp>
      <p:sp>
        <p:nvSpPr>
          <p:cNvPr id="43" name="TextBox 42"/>
          <p:cNvSpPr txBox="1"/>
          <p:nvPr/>
        </p:nvSpPr>
        <p:spPr>
          <a:xfrm>
            <a:off x="1387629" y="2204864"/>
            <a:ext cx="736099" cy="369332"/>
          </a:xfrm>
          <a:prstGeom prst="rect">
            <a:avLst/>
          </a:prstGeom>
          <a:noFill/>
        </p:spPr>
        <p:txBody>
          <a:bodyPr wrap="none" rtlCol="0">
            <a:spAutoFit/>
          </a:bodyPr>
          <a:lstStyle/>
          <a:p>
            <a:r>
              <a:rPr lang="en-US" dirty="0" smtClean="0"/>
              <a:t>Carol</a:t>
            </a:r>
            <a:endParaRPr lang="en-US" dirty="0"/>
          </a:p>
        </p:txBody>
      </p:sp>
      <p:sp>
        <p:nvSpPr>
          <p:cNvPr id="44" name="TextBox 43"/>
          <p:cNvSpPr txBox="1"/>
          <p:nvPr/>
        </p:nvSpPr>
        <p:spPr>
          <a:xfrm>
            <a:off x="3563888" y="2204864"/>
            <a:ext cx="1018227" cy="369332"/>
          </a:xfrm>
          <a:prstGeom prst="rect">
            <a:avLst/>
          </a:prstGeom>
          <a:noFill/>
        </p:spPr>
        <p:txBody>
          <a:bodyPr wrap="none" rtlCol="0">
            <a:spAutoFit/>
          </a:bodyPr>
          <a:lstStyle/>
          <a:p>
            <a:r>
              <a:rPr lang="en-US" dirty="0" smtClean="0"/>
              <a:t>Thomas</a:t>
            </a:r>
            <a:endParaRPr lang="en-US" dirty="0"/>
          </a:p>
        </p:txBody>
      </p:sp>
      <p:sp>
        <p:nvSpPr>
          <p:cNvPr id="45" name="Oval 44"/>
          <p:cNvSpPr/>
          <p:nvPr/>
        </p:nvSpPr>
        <p:spPr>
          <a:xfrm>
            <a:off x="1781045" y="161921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473653" y="2204864"/>
            <a:ext cx="774571" cy="369332"/>
          </a:xfrm>
          <a:prstGeom prst="rect">
            <a:avLst/>
          </a:prstGeom>
          <a:noFill/>
        </p:spPr>
        <p:txBody>
          <a:bodyPr wrap="none" rtlCol="0">
            <a:spAutoFit/>
          </a:bodyPr>
          <a:lstStyle/>
          <a:p>
            <a:r>
              <a:rPr lang="en-US" dirty="0" smtClean="0"/>
              <a:t>Steve</a:t>
            </a:r>
            <a:endParaRPr lang="en-US" dirty="0"/>
          </a:p>
        </p:txBody>
      </p:sp>
      <p:cxnSp>
        <p:nvCxnSpPr>
          <p:cNvPr id="48" name="Straight Connector 47"/>
          <p:cNvCxnSpPr>
            <a:stCxn id="46" idx="3"/>
            <a:endCxn id="44" idx="1"/>
          </p:cNvCxnSpPr>
          <p:nvPr/>
        </p:nvCxnSpPr>
        <p:spPr>
          <a:xfrm>
            <a:off x="3248224" y="2389530"/>
            <a:ext cx="3156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771800" y="2636912"/>
            <a:ext cx="144016" cy="144016"/>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54" name="Oval 53"/>
          <p:cNvSpPr/>
          <p:nvPr/>
        </p:nvSpPr>
        <p:spPr>
          <a:xfrm>
            <a:off x="8676456" y="3573016"/>
            <a:ext cx="144016" cy="144016"/>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55" name="Oval 54"/>
          <p:cNvSpPr/>
          <p:nvPr/>
        </p:nvSpPr>
        <p:spPr>
          <a:xfrm>
            <a:off x="8677024" y="30689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 name="Rectangle 2"/>
          <p:cNvSpPr/>
          <p:nvPr/>
        </p:nvSpPr>
        <p:spPr>
          <a:xfrm>
            <a:off x="8604448" y="2996952"/>
            <a:ext cx="263119" cy="261610"/>
          </a:xfrm>
          <a:prstGeom prst="rect">
            <a:avLst/>
          </a:prstGeom>
        </p:spPr>
        <p:txBody>
          <a:bodyPr wrap="none">
            <a:spAutoFit/>
          </a:bodyPr>
          <a:lstStyle/>
          <a:p>
            <a:pPr lvl="0" algn="ctr"/>
            <a:r>
              <a:rPr lang="en-US" sz="1100" dirty="0">
                <a:solidFill>
                  <a:prstClr val="white"/>
                </a:solidFill>
              </a:rPr>
              <a:t>1</a:t>
            </a:r>
          </a:p>
        </p:txBody>
      </p:sp>
      <p:sp>
        <p:nvSpPr>
          <p:cNvPr id="6" name="Rectangle 5"/>
          <p:cNvSpPr/>
          <p:nvPr/>
        </p:nvSpPr>
        <p:spPr>
          <a:xfrm>
            <a:off x="48496880" y="2780928"/>
            <a:ext cx="313044" cy="369332"/>
          </a:xfrm>
          <a:prstGeom prst="rect">
            <a:avLst/>
          </a:prstGeom>
        </p:spPr>
        <p:txBody>
          <a:bodyPr wrap="none">
            <a:spAutoFit/>
          </a:bodyPr>
          <a:lstStyle/>
          <a:p>
            <a:pPr lvl="0" algn="ctr"/>
            <a:r>
              <a:rPr lang="en-US" dirty="0">
                <a:solidFill>
                  <a:prstClr val="white"/>
                </a:solidFill>
              </a:rPr>
              <a:t>1</a:t>
            </a:r>
          </a:p>
        </p:txBody>
      </p:sp>
      <p:sp>
        <p:nvSpPr>
          <p:cNvPr id="33" name="Rectangle 32"/>
          <p:cNvSpPr/>
          <p:nvPr/>
        </p:nvSpPr>
        <p:spPr>
          <a:xfrm>
            <a:off x="8604448" y="3273112"/>
            <a:ext cx="263119" cy="261610"/>
          </a:xfrm>
          <a:prstGeom prst="rect">
            <a:avLst/>
          </a:prstGeom>
        </p:spPr>
        <p:txBody>
          <a:bodyPr wrap="none">
            <a:spAutoFit/>
          </a:bodyPr>
          <a:lstStyle/>
          <a:p>
            <a:pPr lvl="0" algn="ctr"/>
            <a:r>
              <a:rPr lang="en-US" sz="1100" dirty="0">
                <a:solidFill>
                  <a:prstClr val="white"/>
                </a:solidFill>
              </a:rPr>
              <a:t>1</a:t>
            </a:r>
          </a:p>
        </p:txBody>
      </p:sp>
      <p:sp>
        <p:nvSpPr>
          <p:cNvPr id="35" name="Rectangle 34"/>
          <p:cNvSpPr/>
          <p:nvPr/>
        </p:nvSpPr>
        <p:spPr>
          <a:xfrm>
            <a:off x="8631500" y="3501008"/>
            <a:ext cx="263119" cy="261610"/>
          </a:xfrm>
          <a:prstGeom prst="rect">
            <a:avLst/>
          </a:prstGeom>
        </p:spPr>
        <p:txBody>
          <a:bodyPr wrap="none">
            <a:spAutoFit/>
          </a:bodyPr>
          <a:lstStyle/>
          <a:p>
            <a:pPr lvl="0" algn="ctr"/>
            <a:r>
              <a:rPr lang="en-US" sz="1100" dirty="0" smtClean="0">
                <a:solidFill>
                  <a:prstClr val="white"/>
                </a:solidFill>
              </a:rPr>
              <a:t>2</a:t>
            </a:r>
            <a:endParaRPr lang="en-US" sz="1100" dirty="0">
              <a:solidFill>
                <a:prstClr val="white"/>
              </a:solidFill>
            </a:endParaRPr>
          </a:p>
        </p:txBody>
      </p:sp>
    </p:spTree>
    <p:extLst>
      <p:ext uri="{BB962C8B-B14F-4D97-AF65-F5344CB8AC3E}">
        <p14:creationId xmlns:p14="http://schemas.microsoft.com/office/powerpoint/2010/main" val="230094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statement</a:t>
            </a:r>
            <a:endParaRPr lang="en-US" sz="3600" dirty="0"/>
          </a:p>
        </p:txBody>
      </p:sp>
      <p:sp>
        <p:nvSpPr>
          <p:cNvPr id="4" name="Text Placeholder 3"/>
          <p:cNvSpPr>
            <a:spLocks noGrp="1"/>
          </p:cNvSpPr>
          <p:nvPr>
            <p:ph type="body" sz="quarter" idx="13"/>
          </p:nvPr>
        </p:nvSpPr>
        <p:spPr/>
        <p:txBody>
          <a:bodyPr/>
          <a:lstStyle/>
          <a:p>
            <a:endParaRPr lang="en-US"/>
          </a:p>
        </p:txBody>
      </p:sp>
      <p:sp>
        <p:nvSpPr>
          <p:cNvPr id="6" name="Content Placeholder 2"/>
          <p:cNvSpPr>
            <a:spLocks noGrp="1"/>
          </p:cNvSpPr>
          <p:nvPr>
            <p:ph idx="1"/>
          </p:nvPr>
        </p:nvSpPr>
        <p:spPr>
          <a:xfrm>
            <a:off x="467544" y="1628800"/>
            <a:ext cx="8229600" cy="4525963"/>
          </a:xfrm>
        </p:spPr>
        <p:txBody>
          <a:bodyPr/>
          <a:lstStyle/>
          <a:p>
            <a:pPr>
              <a:buNone/>
            </a:pPr>
            <a:r>
              <a:rPr lang="en-US" sz="2800" dirty="0" smtClean="0"/>
              <a:t>How can you find your social graph “distance” to someone (nearby)?</a:t>
            </a:r>
          </a:p>
          <a:p>
            <a:pPr>
              <a:buNone/>
            </a:pPr>
            <a:endParaRPr lang="en-US" sz="2800" dirty="0"/>
          </a:p>
          <a:p>
            <a:pPr>
              <a:buNone/>
            </a:pPr>
            <a:r>
              <a:rPr lang="en-US" sz="2800" dirty="0" smtClean="0">
                <a:solidFill>
                  <a:schemeClr val="accent1"/>
                </a:solidFill>
              </a:rPr>
              <a:t>… in a privacy-preserving way</a:t>
            </a:r>
          </a:p>
        </p:txBody>
      </p:sp>
      <p:grpSp>
        <p:nvGrpSpPr>
          <p:cNvPr id="30" name="Group 29"/>
          <p:cNvGrpSpPr>
            <a:grpSpLocks noChangeAspect="1"/>
          </p:cNvGrpSpPr>
          <p:nvPr/>
        </p:nvGrpSpPr>
        <p:grpSpPr>
          <a:xfrm>
            <a:off x="899592" y="3999304"/>
            <a:ext cx="4590110" cy="1157888"/>
            <a:chOff x="1979711" y="4149083"/>
            <a:chExt cx="3825092" cy="964907"/>
          </a:xfrm>
        </p:grpSpPr>
        <p:grpSp>
          <p:nvGrpSpPr>
            <p:cNvPr id="5" name="Group 4"/>
            <p:cNvGrpSpPr>
              <a:grpSpLocks noChangeAspect="1"/>
            </p:cNvGrpSpPr>
            <p:nvPr/>
          </p:nvGrpSpPr>
          <p:grpSpPr>
            <a:xfrm>
              <a:off x="1979711" y="4149083"/>
              <a:ext cx="3825092" cy="964907"/>
              <a:chOff x="1679248" y="5937279"/>
              <a:chExt cx="3187577" cy="804089"/>
            </a:xfrm>
          </p:grpSpPr>
          <p:sp>
            <p:nvSpPr>
              <p:cNvPr id="7" name="Oval 6"/>
              <p:cNvSpPr/>
              <p:nvPr/>
            </p:nvSpPr>
            <p:spPr>
              <a:xfrm>
                <a:off x="1823264" y="65973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15552" y="6597352"/>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5352" y="6597352"/>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19342" y="5937279"/>
                <a:ext cx="516488" cy="276999"/>
              </a:xfrm>
              <a:prstGeom prst="rect">
                <a:avLst/>
              </a:prstGeom>
              <a:noFill/>
            </p:spPr>
            <p:txBody>
              <a:bodyPr wrap="none" rtlCol="0">
                <a:spAutoFit/>
              </a:bodyPr>
              <a:lstStyle/>
              <a:p>
                <a:r>
                  <a:rPr lang="en-US" sz="1200" dirty="0" smtClean="0"/>
                  <a:t>John</a:t>
                </a:r>
                <a:endParaRPr lang="en-US" sz="1200" dirty="0"/>
              </a:p>
            </p:txBody>
          </p:sp>
          <p:cxnSp>
            <p:nvCxnSpPr>
              <p:cNvPr id="12" name="Straight Connector 11"/>
              <p:cNvCxnSpPr>
                <a:stCxn id="16" idx="3"/>
                <a:endCxn id="18" idx="1"/>
              </p:cNvCxnSpPr>
              <p:nvPr/>
            </p:nvCxnSpPr>
            <p:spPr>
              <a:xfrm>
                <a:off x="2136424" y="6499776"/>
                <a:ext cx="262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21" idx="1"/>
              </p:cNvCxnSpPr>
              <p:nvPr/>
            </p:nvCxnSpPr>
            <p:spPr>
              <a:xfrm>
                <a:off x="2949479" y="6499776"/>
                <a:ext cx="313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9248" y="6361276"/>
                <a:ext cx="457176" cy="276999"/>
              </a:xfrm>
              <a:prstGeom prst="rect">
                <a:avLst/>
              </a:prstGeom>
              <a:noFill/>
            </p:spPr>
            <p:txBody>
              <a:bodyPr wrap="none" rtlCol="0">
                <a:spAutoFit/>
              </a:bodyPr>
              <a:lstStyle/>
              <a:p>
                <a:r>
                  <a:rPr lang="en-US" sz="1200" dirty="0" smtClean="0"/>
                  <a:t>Bob</a:t>
                </a:r>
                <a:endParaRPr lang="en-US" sz="1200" dirty="0"/>
              </a:p>
            </p:txBody>
          </p:sp>
          <p:sp>
            <p:nvSpPr>
              <p:cNvPr id="18" name="TextBox 17"/>
              <p:cNvSpPr txBox="1"/>
              <p:nvPr/>
            </p:nvSpPr>
            <p:spPr>
              <a:xfrm>
                <a:off x="2399328" y="6361276"/>
                <a:ext cx="550151" cy="276999"/>
              </a:xfrm>
              <a:prstGeom prst="rect">
                <a:avLst/>
              </a:prstGeom>
              <a:noFill/>
            </p:spPr>
            <p:txBody>
              <a:bodyPr wrap="none" rtlCol="0">
                <a:spAutoFit/>
              </a:bodyPr>
              <a:lstStyle/>
              <a:p>
                <a:r>
                  <a:rPr lang="en-US" sz="1200" dirty="0" smtClean="0"/>
                  <a:t>Carol</a:t>
                </a:r>
                <a:endParaRPr lang="en-US" sz="1200" dirty="0"/>
              </a:p>
            </p:txBody>
          </p:sp>
          <p:sp>
            <p:nvSpPr>
              <p:cNvPr id="19" name="TextBox 18"/>
              <p:cNvSpPr txBox="1"/>
              <p:nvPr/>
            </p:nvSpPr>
            <p:spPr>
              <a:xfrm>
                <a:off x="4127520" y="6361276"/>
                <a:ext cx="739305" cy="276999"/>
              </a:xfrm>
              <a:prstGeom prst="rect">
                <a:avLst/>
              </a:prstGeom>
              <a:noFill/>
            </p:spPr>
            <p:txBody>
              <a:bodyPr wrap="none" rtlCol="0">
                <a:spAutoFit/>
              </a:bodyPr>
              <a:lstStyle/>
              <a:p>
                <a:r>
                  <a:rPr lang="en-US" sz="1200" dirty="0" smtClean="0"/>
                  <a:t>Thomas</a:t>
                </a:r>
                <a:endParaRPr lang="en-US" sz="1200" dirty="0"/>
              </a:p>
            </p:txBody>
          </p:sp>
          <p:sp>
            <p:nvSpPr>
              <p:cNvPr id="20" name="Oval 19"/>
              <p:cNvSpPr/>
              <p:nvPr/>
            </p:nvSpPr>
            <p:spPr>
              <a:xfrm>
                <a:off x="2639356" y="6177305"/>
                <a:ext cx="14401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263424" y="6361276"/>
                <a:ext cx="577402" cy="276999"/>
              </a:xfrm>
              <a:prstGeom prst="rect">
                <a:avLst/>
              </a:prstGeom>
              <a:noFill/>
            </p:spPr>
            <p:txBody>
              <a:bodyPr wrap="none" rtlCol="0">
                <a:spAutoFit/>
              </a:bodyPr>
              <a:lstStyle/>
              <a:p>
                <a:r>
                  <a:rPr lang="en-US" sz="1200" dirty="0" smtClean="0"/>
                  <a:t>Steve</a:t>
                </a:r>
                <a:endParaRPr lang="en-US" sz="1200" dirty="0"/>
              </a:p>
            </p:txBody>
          </p:sp>
          <p:cxnSp>
            <p:nvCxnSpPr>
              <p:cNvPr id="22" name="Straight Connector 21"/>
              <p:cNvCxnSpPr>
                <a:stCxn id="21" idx="3"/>
                <a:endCxn id="19" idx="1"/>
              </p:cNvCxnSpPr>
              <p:nvPr/>
            </p:nvCxnSpPr>
            <p:spPr>
              <a:xfrm>
                <a:off x="3840826" y="6499776"/>
                <a:ext cx="286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79448" y="6597352"/>
                <a:ext cx="144016" cy="144016"/>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cxnSp>
          <p:nvCxnSpPr>
            <p:cNvPr id="24" name="Straight Connector 23"/>
            <p:cNvCxnSpPr>
              <a:stCxn id="16" idx="0"/>
            </p:cNvCxnSpPr>
            <p:nvPr/>
          </p:nvCxnSpPr>
          <p:spPr>
            <a:xfrm flipV="1">
              <a:off x="2254017" y="4509120"/>
              <a:ext cx="733807" cy="14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365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p:spPr>
        <p:txBody>
          <a:bodyPr/>
          <a:lstStyle/>
          <a:p>
            <a:r>
              <a:rPr lang="en-US" dirty="0" smtClean="0"/>
              <a:t>Social </a:t>
            </a:r>
            <a:r>
              <a:rPr lang="en-US" dirty="0" err="1" smtClean="0"/>
              <a:t>PaL</a:t>
            </a:r>
            <a:r>
              <a:rPr lang="en-US" dirty="0" smtClean="0"/>
              <a:t> path length discovery</a:t>
            </a:r>
            <a:endParaRPr lang="en-US" dirty="0"/>
          </a:p>
        </p:txBody>
      </p:sp>
      <p:sp>
        <p:nvSpPr>
          <p:cNvPr id="4" name="Text Placeholder 3"/>
          <p:cNvSpPr>
            <a:spLocks noGrp="1"/>
          </p:cNvSpPr>
          <p:nvPr>
            <p:ph type="body" sz="quarter" idx="13"/>
          </p:nvPr>
        </p:nvSpPr>
        <p:spPr>
          <a:xfrm>
            <a:off x="5144400" y="6145200"/>
            <a:ext cx="1537200" cy="381600"/>
          </a:xfrm>
        </p:spPr>
        <p:txBody>
          <a:bodyPr/>
          <a:lstStyle/>
          <a:p>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115584497"/>
              </p:ext>
            </p:extLst>
          </p:nvPr>
        </p:nvGraphicFramePr>
        <p:xfrm>
          <a:off x="179512" y="1268760"/>
          <a:ext cx="1728000" cy="1570088"/>
        </p:xfrm>
        <a:graphic>
          <a:graphicData uri="http://schemas.openxmlformats.org/drawingml/2006/table">
            <a:tbl>
              <a:tblPr firstRow="1" bandRow="1">
                <a:tableStyleId>{5C22544A-7EE6-4342-B048-85BDC9FD1C3A}</a:tableStyleId>
              </a:tblPr>
              <a:tblGrid>
                <a:gridCol w="1728000"/>
              </a:tblGrid>
              <a:tr h="332100">
                <a:tc>
                  <a:txBody>
                    <a:bodyPr/>
                    <a:lstStyle/>
                    <a:p>
                      <a:r>
                        <a:rPr lang="en-US" sz="1700" b="0" dirty="0" smtClean="0"/>
                        <a:t>Friend ID</a:t>
                      </a:r>
                      <a:endParaRPr lang="en-US" sz="1700" b="0" dirty="0"/>
                    </a:p>
                  </a:txBody>
                  <a:tcPr marL="133442" marR="133442" marT="66721" marB="66721"/>
                </a:tc>
              </a:tr>
              <a:tr h="332100">
                <a:tc>
                  <a:txBody>
                    <a:bodyPr/>
                    <a:lstStyle/>
                    <a:p>
                      <a:r>
                        <a:rPr lang="en-US" sz="1700" dirty="0" smtClean="0"/>
                        <a:t>Carol</a:t>
                      </a:r>
                      <a:endParaRPr lang="en-US" sz="1700" dirty="0"/>
                    </a:p>
                  </a:txBody>
                  <a:tcPr marL="133442" marR="133442" marT="66721" marB="66721"/>
                </a:tc>
              </a:tr>
              <a:tr h="332100">
                <a:tc>
                  <a:txBody>
                    <a:bodyPr/>
                    <a:lstStyle/>
                    <a:p>
                      <a:r>
                        <a:rPr lang="en-US" sz="1700" dirty="0" smtClean="0"/>
                        <a:t>Anon</a:t>
                      </a:r>
                      <a:endParaRPr lang="en-US" sz="1700" dirty="0"/>
                    </a:p>
                  </a:txBody>
                  <a:tcPr marL="133442" marR="133442" marT="66721" marB="66721"/>
                </a:tc>
              </a:tr>
              <a:tr h="332100">
                <a:tc>
                  <a:txBody>
                    <a:bodyPr/>
                    <a:lstStyle/>
                    <a:p>
                      <a:r>
                        <a:rPr lang="en-US" sz="1700" dirty="0" smtClean="0"/>
                        <a:t>John</a:t>
                      </a:r>
                      <a:endParaRPr lang="en-US" sz="1700" dirty="0"/>
                    </a:p>
                  </a:txBody>
                  <a:tcPr marL="133442" marR="133442" marT="66721" marB="66721"/>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521415654"/>
              </p:ext>
            </p:extLst>
          </p:nvPr>
        </p:nvGraphicFramePr>
        <p:xfrm>
          <a:off x="6876256" y="1196752"/>
          <a:ext cx="1728192" cy="1328400"/>
        </p:xfrm>
        <a:graphic>
          <a:graphicData uri="http://schemas.openxmlformats.org/drawingml/2006/table">
            <a:tbl>
              <a:tblPr firstRow="1" bandRow="1">
                <a:tableStyleId>{5C22544A-7EE6-4342-B048-85BDC9FD1C3A}</a:tableStyleId>
              </a:tblPr>
              <a:tblGrid>
                <a:gridCol w="1728192"/>
              </a:tblGrid>
              <a:tr h="442800">
                <a:tc>
                  <a:txBody>
                    <a:bodyPr/>
                    <a:lstStyle/>
                    <a:p>
                      <a:r>
                        <a:rPr lang="en-US" sz="1700" b="0" dirty="0" smtClean="0"/>
                        <a:t>Friend ID</a:t>
                      </a:r>
                      <a:endParaRPr lang="en-US" sz="1700" b="0" dirty="0"/>
                    </a:p>
                  </a:txBody>
                  <a:tcPr marL="133442" marR="133442" marT="66721" marB="66721"/>
                </a:tc>
              </a:tr>
              <a:tr h="442800">
                <a:tc>
                  <a:txBody>
                    <a:bodyPr/>
                    <a:lstStyle/>
                    <a:p>
                      <a:r>
                        <a:rPr lang="en-US" sz="1700" dirty="0" smtClean="0"/>
                        <a:t>Thomas</a:t>
                      </a:r>
                      <a:endParaRPr lang="en-US" sz="1700" dirty="0"/>
                    </a:p>
                  </a:txBody>
                  <a:tcPr marL="133442" marR="133442" marT="66721" marB="66721"/>
                </a:tc>
              </a:tr>
              <a:tr h="442800">
                <a:tc>
                  <a:txBody>
                    <a:bodyPr/>
                    <a:lstStyle/>
                    <a:p>
                      <a:r>
                        <a:rPr lang="en-US" sz="1700" dirty="0" smtClean="0"/>
                        <a:t>Anon</a:t>
                      </a:r>
                      <a:endParaRPr lang="en-US" sz="1700" dirty="0"/>
                    </a:p>
                  </a:txBody>
                  <a:tcPr marL="133442" marR="133442" marT="66721" marB="66721"/>
                </a:tc>
              </a:tr>
            </a:tbl>
          </a:graphicData>
        </a:graphic>
      </p:graphicFrame>
      <p:grpSp>
        <p:nvGrpSpPr>
          <p:cNvPr id="35" name="Group 34"/>
          <p:cNvGrpSpPr/>
          <p:nvPr/>
        </p:nvGrpSpPr>
        <p:grpSpPr>
          <a:xfrm>
            <a:off x="1679248" y="5877272"/>
            <a:ext cx="3972872" cy="864096"/>
            <a:chOff x="1679248" y="5877272"/>
            <a:chExt cx="3972872" cy="864096"/>
          </a:xfrm>
        </p:grpSpPr>
        <p:sp>
          <p:nvSpPr>
            <p:cNvPr id="103" name="Oval 102"/>
            <p:cNvSpPr/>
            <p:nvPr/>
          </p:nvSpPr>
          <p:spPr>
            <a:xfrm>
              <a:off x="1823264" y="65973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15552" y="6597352"/>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279648" y="6597352"/>
              <a:ext cx="144016" cy="14401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615352" y="6597352"/>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527260" y="5877272"/>
              <a:ext cx="516488" cy="276999"/>
            </a:xfrm>
            <a:prstGeom prst="rect">
              <a:avLst/>
            </a:prstGeom>
            <a:noFill/>
          </p:spPr>
          <p:txBody>
            <a:bodyPr wrap="none" rtlCol="0">
              <a:spAutoFit/>
            </a:bodyPr>
            <a:lstStyle/>
            <a:p>
              <a:r>
                <a:rPr lang="en-US" sz="1200" dirty="0" smtClean="0"/>
                <a:t>John</a:t>
              </a:r>
              <a:endParaRPr lang="en-US" sz="1200" dirty="0"/>
            </a:p>
          </p:txBody>
        </p:sp>
        <p:cxnSp>
          <p:nvCxnSpPr>
            <p:cNvPr id="108" name="Straight Connector 107"/>
            <p:cNvCxnSpPr>
              <a:stCxn id="112" idx="3"/>
              <a:endCxn id="114" idx="1"/>
            </p:cNvCxnSpPr>
            <p:nvPr/>
          </p:nvCxnSpPr>
          <p:spPr>
            <a:xfrm>
              <a:off x="2136424" y="6499776"/>
              <a:ext cx="262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4" idx="3"/>
              <a:endCxn id="117" idx="1"/>
            </p:cNvCxnSpPr>
            <p:nvPr/>
          </p:nvCxnSpPr>
          <p:spPr>
            <a:xfrm>
              <a:off x="2949479" y="6499776"/>
              <a:ext cx="313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5" idx="3"/>
              <a:endCxn id="113" idx="1"/>
            </p:cNvCxnSpPr>
            <p:nvPr/>
          </p:nvCxnSpPr>
          <p:spPr>
            <a:xfrm>
              <a:off x="4866825" y="6499776"/>
              <a:ext cx="26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2" idx="0"/>
              <a:endCxn id="107" idx="1"/>
            </p:cNvCxnSpPr>
            <p:nvPr/>
          </p:nvCxnSpPr>
          <p:spPr>
            <a:xfrm flipV="1">
              <a:off x="1907836" y="6015772"/>
              <a:ext cx="619424" cy="345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679248" y="6361276"/>
              <a:ext cx="457176" cy="276999"/>
            </a:xfrm>
            <a:prstGeom prst="rect">
              <a:avLst/>
            </a:prstGeom>
            <a:noFill/>
          </p:spPr>
          <p:txBody>
            <a:bodyPr wrap="none" rtlCol="0">
              <a:spAutoFit/>
            </a:bodyPr>
            <a:lstStyle/>
            <a:p>
              <a:r>
                <a:rPr lang="en-US" sz="1200" dirty="0" smtClean="0"/>
                <a:t>Bob</a:t>
              </a:r>
              <a:endParaRPr lang="en-US" sz="1200" dirty="0"/>
            </a:p>
          </p:txBody>
        </p:sp>
        <p:sp>
          <p:nvSpPr>
            <p:cNvPr id="113" name="TextBox 112"/>
            <p:cNvSpPr txBox="1"/>
            <p:nvPr/>
          </p:nvSpPr>
          <p:spPr>
            <a:xfrm>
              <a:off x="5135632" y="6361276"/>
              <a:ext cx="516488" cy="276999"/>
            </a:xfrm>
            <a:prstGeom prst="rect">
              <a:avLst/>
            </a:prstGeom>
            <a:noFill/>
          </p:spPr>
          <p:txBody>
            <a:bodyPr wrap="none" rtlCol="0">
              <a:spAutoFit/>
            </a:bodyPr>
            <a:lstStyle/>
            <a:p>
              <a:r>
                <a:rPr lang="en-US" sz="1200" dirty="0" smtClean="0"/>
                <a:t>Alice</a:t>
              </a:r>
              <a:endParaRPr lang="en-US" sz="1200" dirty="0"/>
            </a:p>
          </p:txBody>
        </p:sp>
        <p:sp>
          <p:nvSpPr>
            <p:cNvPr id="114" name="TextBox 113"/>
            <p:cNvSpPr txBox="1"/>
            <p:nvPr/>
          </p:nvSpPr>
          <p:spPr>
            <a:xfrm>
              <a:off x="2399328" y="6361276"/>
              <a:ext cx="550151" cy="276999"/>
            </a:xfrm>
            <a:prstGeom prst="rect">
              <a:avLst/>
            </a:prstGeom>
            <a:noFill/>
          </p:spPr>
          <p:txBody>
            <a:bodyPr wrap="none" rtlCol="0">
              <a:spAutoFit/>
            </a:bodyPr>
            <a:lstStyle/>
            <a:p>
              <a:r>
                <a:rPr lang="en-US" sz="1200" dirty="0" smtClean="0"/>
                <a:t>Carol</a:t>
              </a:r>
              <a:endParaRPr lang="en-US" sz="1200" dirty="0"/>
            </a:p>
          </p:txBody>
        </p:sp>
        <p:sp>
          <p:nvSpPr>
            <p:cNvPr id="115" name="TextBox 114"/>
            <p:cNvSpPr txBox="1"/>
            <p:nvPr/>
          </p:nvSpPr>
          <p:spPr>
            <a:xfrm>
              <a:off x="4127520" y="6361276"/>
              <a:ext cx="739305" cy="276999"/>
            </a:xfrm>
            <a:prstGeom prst="rect">
              <a:avLst/>
            </a:prstGeom>
            <a:noFill/>
          </p:spPr>
          <p:txBody>
            <a:bodyPr wrap="none" rtlCol="0">
              <a:spAutoFit/>
            </a:bodyPr>
            <a:lstStyle/>
            <a:p>
              <a:r>
                <a:rPr lang="en-US" sz="1200" dirty="0" smtClean="0"/>
                <a:t>Thomas</a:t>
              </a:r>
              <a:endParaRPr lang="en-US" sz="1200" dirty="0"/>
            </a:p>
          </p:txBody>
        </p:sp>
        <p:sp>
          <p:nvSpPr>
            <p:cNvPr id="116" name="Oval 115"/>
            <p:cNvSpPr/>
            <p:nvPr/>
          </p:nvSpPr>
          <p:spPr>
            <a:xfrm>
              <a:off x="2764498" y="609329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63424" y="6361276"/>
              <a:ext cx="577402" cy="276999"/>
            </a:xfrm>
            <a:prstGeom prst="rect">
              <a:avLst/>
            </a:prstGeom>
            <a:noFill/>
          </p:spPr>
          <p:txBody>
            <a:bodyPr wrap="none" rtlCol="0">
              <a:spAutoFit/>
            </a:bodyPr>
            <a:lstStyle/>
            <a:p>
              <a:r>
                <a:rPr lang="en-US" sz="1200" dirty="0" smtClean="0"/>
                <a:t>Steve</a:t>
              </a:r>
              <a:endParaRPr lang="en-US" sz="1200" dirty="0"/>
            </a:p>
          </p:txBody>
        </p:sp>
        <p:cxnSp>
          <p:nvCxnSpPr>
            <p:cNvPr id="118" name="Straight Connector 117"/>
            <p:cNvCxnSpPr>
              <a:stCxn id="117" idx="3"/>
              <a:endCxn id="115" idx="1"/>
            </p:cNvCxnSpPr>
            <p:nvPr/>
          </p:nvCxnSpPr>
          <p:spPr>
            <a:xfrm>
              <a:off x="3840826" y="6499776"/>
              <a:ext cx="286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3479448" y="6597352"/>
              <a:ext cx="144016" cy="144016"/>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aphicFrame>
        <p:nvGraphicFramePr>
          <p:cNvPr id="223" name="Table 222"/>
          <p:cNvGraphicFramePr>
            <a:graphicFrameLocks noGrp="1" noChangeAspect="1"/>
          </p:cNvGraphicFramePr>
          <p:nvPr>
            <p:extLst>
              <p:ext uri="{D42A27DB-BD31-4B8C-83A1-F6EECF244321}">
                <p14:modId xmlns:p14="http://schemas.microsoft.com/office/powerpoint/2010/main" val="1750434617"/>
              </p:ext>
            </p:extLst>
          </p:nvPr>
        </p:nvGraphicFramePr>
        <p:xfrm>
          <a:off x="7113364" y="3717032"/>
          <a:ext cx="1265217" cy="1329896"/>
        </p:xfrm>
        <a:graphic>
          <a:graphicData uri="http://schemas.openxmlformats.org/drawingml/2006/table">
            <a:tbl>
              <a:tblPr firstRow="1" bandRow="1">
                <a:tableStyleId>{5C22544A-7EE6-4342-B048-85BDC9FD1C3A}</a:tableStyleId>
              </a:tblPr>
              <a:tblGrid>
                <a:gridCol w="1265217"/>
              </a:tblGrid>
              <a:tr h="324854">
                <a:tc>
                  <a:txBody>
                    <a:bodyPr/>
                    <a:lstStyle/>
                    <a:p>
                      <a:r>
                        <a:rPr lang="en-US" sz="1700" b="0" dirty="0" smtClean="0"/>
                        <a:t>Friend ID</a:t>
                      </a:r>
                      <a:endParaRPr lang="en-US" sz="1700" b="0" dirty="0"/>
                    </a:p>
                  </a:txBody>
                  <a:tcPr marL="73393" marR="73393" marT="36697" marB="36697"/>
                </a:tc>
              </a:tr>
              <a:tr h="324854">
                <a:tc>
                  <a:txBody>
                    <a:bodyPr/>
                    <a:lstStyle/>
                    <a:p>
                      <a:r>
                        <a:rPr lang="en-US" sz="1700" dirty="0" smtClean="0"/>
                        <a:t>Alice</a:t>
                      </a:r>
                      <a:endParaRPr lang="en-US" sz="1700" dirty="0"/>
                    </a:p>
                  </a:txBody>
                  <a:tcPr marL="73393" marR="73393" marT="36697" marB="36697"/>
                </a:tc>
              </a:tr>
              <a:tr h="324854">
                <a:tc>
                  <a:txBody>
                    <a:bodyPr/>
                    <a:lstStyle/>
                    <a:p>
                      <a:r>
                        <a:rPr lang="en-US" sz="1700" dirty="0" smtClean="0"/>
                        <a:t>Steve</a:t>
                      </a:r>
                      <a:endParaRPr lang="en-US" sz="1700" dirty="0"/>
                    </a:p>
                  </a:txBody>
                  <a:tcPr marL="73393" marR="73393" marT="36697" marB="36697"/>
                </a:tc>
              </a:tr>
              <a:tr h="324854">
                <a:tc>
                  <a:txBody>
                    <a:bodyPr/>
                    <a:lstStyle/>
                    <a:p>
                      <a:r>
                        <a:rPr lang="en-US" sz="1700" dirty="0" smtClean="0"/>
                        <a:t>Anon</a:t>
                      </a:r>
                      <a:endParaRPr lang="en-US" sz="1700" dirty="0"/>
                    </a:p>
                  </a:txBody>
                  <a:tcPr marL="73393" marR="73393" marT="36697" marB="36697"/>
                </a:tc>
              </a:tr>
            </a:tbl>
          </a:graphicData>
        </a:graphic>
      </p:graphicFrame>
      <p:graphicFrame>
        <p:nvGraphicFramePr>
          <p:cNvPr id="296" name="Table 295"/>
          <p:cNvGraphicFramePr>
            <a:graphicFrameLocks noGrp="1" noChangeAspect="1"/>
          </p:cNvGraphicFramePr>
          <p:nvPr>
            <p:extLst>
              <p:ext uri="{D42A27DB-BD31-4B8C-83A1-F6EECF244321}">
                <p14:modId xmlns:p14="http://schemas.microsoft.com/office/powerpoint/2010/main" val="2967048936"/>
              </p:ext>
            </p:extLst>
          </p:nvPr>
        </p:nvGraphicFramePr>
        <p:xfrm>
          <a:off x="323528" y="3717032"/>
          <a:ext cx="1264901" cy="1329896"/>
        </p:xfrm>
        <a:graphic>
          <a:graphicData uri="http://schemas.openxmlformats.org/drawingml/2006/table">
            <a:tbl>
              <a:tblPr firstRow="1" bandRow="1">
                <a:tableStyleId>{5C22544A-7EE6-4342-B048-85BDC9FD1C3A}</a:tableStyleId>
              </a:tblPr>
              <a:tblGrid>
                <a:gridCol w="1264901"/>
              </a:tblGrid>
              <a:tr h="324854">
                <a:tc>
                  <a:txBody>
                    <a:bodyPr/>
                    <a:lstStyle/>
                    <a:p>
                      <a:r>
                        <a:rPr lang="en-US" sz="1700" b="0" dirty="0" smtClean="0"/>
                        <a:t>Friend ID</a:t>
                      </a:r>
                      <a:endParaRPr lang="en-US" sz="1700" b="0" dirty="0"/>
                    </a:p>
                  </a:txBody>
                  <a:tcPr marL="73393" marR="73393" marT="36697" marB="36697"/>
                </a:tc>
              </a:tr>
              <a:tr h="324854">
                <a:tc>
                  <a:txBody>
                    <a:bodyPr/>
                    <a:lstStyle/>
                    <a:p>
                      <a:r>
                        <a:rPr lang="en-US" sz="1700" dirty="0" smtClean="0"/>
                        <a:t>Carol</a:t>
                      </a:r>
                      <a:endParaRPr lang="en-US" sz="1700" dirty="0"/>
                    </a:p>
                  </a:txBody>
                  <a:tcPr marL="73393" marR="73393" marT="36697" marB="36697"/>
                </a:tc>
              </a:tr>
              <a:tr h="324854">
                <a:tc>
                  <a:txBody>
                    <a:bodyPr/>
                    <a:lstStyle/>
                    <a:p>
                      <a:r>
                        <a:rPr lang="en-US" sz="1700" dirty="0" smtClean="0"/>
                        <a:t>Anon</a:t>
                      </a:r>
                      <a:endParaRPr lang="en-US" sz="1700" dirty="0"/>
                    </a:p>
                  </a:txBody>
                  <a:tcPr marL="73393" marR="73393" marT="36697" marB="36697"/>
                </a:tc>
              </a:tr>
              <a:tr h="324854">
                <a:tc>
                  <a:txBody>
                    <a:bodyPr/>
                    <a:lstStyle/>
                    <a:p>
                      <a:r>
                        <a:rPr lang="en-US" sz="1700" dirty="0" smtClean="0"/>
                        <a:t>John</a:t>
                      </a:r>
                      <a:endParaRPr lang="en-US" sz="1700" dirty="0"/>
                    </a:p>
                  </a:txBody>
                  <a:tcPr marL="73393" marR="73393" marT="36697" marB="36697"/>
                </a:tc>
              </a:tr>
            </a:tbl>
          </a:graphicData>
        </a:graphic>
      </p:graphicFrame>
      <p:sp>
        <p:nvSpPr>
          <p:cNvPr id="297" name="Oval 296"/>
          <p:cNvSpPr/>
          <p:nvPr/>
        </p:nvSpPr>
        <p:spPr>
          <a:xfrm>
            <a:off x="7791152" y="4123680"/>
            <a:ext cx="216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1</a:t>
            </a:r>
            <a:endParaRPr lang="en-US" sz="1600" dirty="0"/>
          </a:p>
        </p:txBody>
      </p:sp>
      <p:sp>
        <p:nvSpPr>
          <p:cNvPr id="298" name="Oval 297"/>
          <p:cNvSpPr/>
          <p:nvPr/>
        </p:nvSpPr>
        <p:spPr>
          <a:xfrm>
            <a:off x="7812360" y="443711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1</a:t>
            </a:r>
            <a:endParaRPr lang="en-US" sz="1600" dirty="0"/>
          </a:p>
        </p:txBody>
      </p:sp>
      <p:sp>
        <p:nvSpPr>
          <p:cNvPr id="299" name="Oval 298"/>
          <p:cNvSpPr/>
          <p:nvPr/>
        </p:nvSpPr>
        <p:spPr>
          <a:xfrm>
            <a:off x="8100392" y="4123680"/>
            <a:ext cx="216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00" name="Oval 299"/>
          <p:cNvSpPr/>
          <p:nvPr/>
        </p:nvSpPr>
        <p:spPr>
          <a:xfrm>
            <a:off x="8100392" y="443711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01" name="Oval 300"/>
          <p:cNvSpPr/>
          <p:nvPr/>
        </p:nvSpPr>
        <p:spPr>
          <a:xfrm rot="10800000" flipH="1" flipV="1">
            <a:off x="8079184" y="479715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02" name="Oval 301"/>
          <p:cNvSpPr/>
          <p:nvPr/>
        </p:nvSpPr>
        <p:spPr>
          <a:xfrm>
            <a:off x="2483792" y="3861048"/>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1</a:t>
            </a:r>
            <a:endParaRPr lang="en-US" sz="1600" dirty="0"/>
          </a:p>
        </p:txBody>
      </p:sp>
      <p:sp>
        <p:nvSpPr>
          <p:cNvPr id="303" name="Oval 302"/>
          <p:cNvSpPr/>
          <p:nvPr/>
        </p:nvSpPr>
        <p:spPr>
          <a:xfrm>
            <a:off x="2123728" y="3861048"/>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2</a:t>
            </a:r>
            <a:endParaRPr lang="en-US" sz="1600" dirty="0"/>
          </a:p>
        </p:txBody>
      </p:sp>
      <p:sp>
        <p:nvSpPr>
          <p:cNvPr id="304" name="Oval 303"/>
          <p:cNvSpPr/>
          <p:nvPr/>
        </p:nvSpPr>
        <p:spPr>
          <a:xfrm>
            <a:off x="1763688" y="3861048"/>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305" name="Oval 304"/>
          <p:cNvSpPr/>
          <p:nvPr/>
        </p:nvSpPr>
        <p:spPr>
          <a:xfrm>
            <a:off x="2483792" y="357304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1</a:t>
            </a:r>
            <a:endParaRPr lang="en-US" sz="1600" dirty="0"/>
          </a:p>
        </p:txBody>
      </p:sp>
      <p:sp>
        <p:nvSpPr>
          <p:cNvPr id="306" name="Oval 305"/>
          <p:cNvSpPr>
            <a:spLocks noChangeAspect="1"/>
          </p:cNvSpPr>
          <p:nvPr/>
        </p:nvSpPr>
        <p:spPr>
          <a:xfrm>
            <a:off x="2123728" y="3573016"/>
            <a:ext cx="216023" cy="2160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307" name="Oval 306"/>
          <p:cNvSpPr/>
          <p:nvPr/>
        </p:nvSpPr>
        <p:spPr>
          <a:xfrm>
            <a:off x="6012160" y="3789064"/>
            <a:ext cx="216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1</a:t>
            </a:r>
            <a:endParaRPr lang="en-US" sz="1600" dirty="0"/>
          </a:p>
        </p:txBody>
      </p:sp>
      <p:sp>
        <p:nvSpPr>
          <p:cNvPr id="308" name="Oval 307"/>
          <p:cNvSpPr/>
          <p:nvPr/>
        </p:nvSpPr>
        <p:spPr>
          <a:xfrm>
            <a:off x="6372200" y="3789040"/>
            <a:ext cx="216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09" name="Oval 308"/>
          <p:cNvSpPr/>
          <p:nvPr/>
        </p:nvSpPr>
        <p:spPr>
          <a:xfrm>
            <a:off x="6012160" y="3429000"/>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1</a:t>
            </a:r>
            <a:endParaRPr lang="en-US" sz="1600" dirty="0"/>
          </a:p>
        </p:txBody>
      </p:sp>
      <p:sp>
        <p:nvSpPr>
          <p:cNvPr id="310" name="Oval 309"/>
          <p:cNvSpPr/>
          <p:nvPr/>
        </p:nvSpPr>
        <p:spPr>
          <a:xfrm>
            <a:off x="6372200" y="3429000"/>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11" name="Oval 310"/>
          <p:cNvSpPr/>
          <p:nvPr/>
        </p:nvSpPr>
        <p:spPr>
          <a:xfrm rot="10800000" flipH="1" flipV="1">
            <a:off x="6732240" y="3789040"/>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12" name="Oval 311"/>
          <p:cNvSpPr/>
          <p:nvPr/>
        </p:nvSpPr>
        <p:spPr>
          <a:xfrm>
            <a:off x="2627808" y="5157216"/>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13" name="Oval 312"/>
          <p:cNvSpPr/>
          <p:nvPr/>
        </p:nvSpPr>
        <p:spPr>
          <a:xfrm>
            <a:off x="2165366" y="5157154"/>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314" name="Oval 313"/>
          <p:cNvSpPr/>
          <p:nvPr/>
        </p:nvSpPr>
        <p:spPr>
          <a:xfrm>
            <a:off x="5940152" y="515719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15" name="Oval 314"/>
          <p:cNvSpPr/>
          <p:nvPr/>
        </p:nvSpPr>
        <p:spPr>
          <a:xfrm rot="10800000" flipH="1" flipV="1">
            <a:off x="6300192" y="515719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16" name="Oval 315"/>
          <p:cNvSpPr/>
          <p:nvPr/>
        </p:nvSpPr>
        <p:spPr>
          <a:xfrm>
            <a:off x="467568" y="5157216"/>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317" name="Oval 316"/>
          <p:cNvSpPr/>
          <p:nvPr/>
        </p:nvSpPr>
        <p:spPr>
          <a:xfrm>
            <a:off x="1107108" y="515719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318" name="TextBox 317"/>
          <p:cNvSpPr txBox="1">
            <a:spLocks noChangeAspect="1"/>
          </p:cNvSpPr>
          <p:nvPr/>
        </p:nvSpPr>
        <p:spPr>
          <a:xfrm>
            <a:off x="742876" y="5106392"/>
            <a:ext cx="321212" cy="338554"/>
          </a:xfrm>
          <a:prstGeom prst="rect">
            <a:avLst/>
          </a:prstGeom>
          <a:noFill/>
        </p:spPr>
        <p:txBody>
          <a:bodyPr wrap="none" lIns="108000" rtlCol="0">
            <a:spAutoFit/>
          </a:bodyPr>
          <a:lstStyle/>
          <a:p>
            <a:r>
              <a:rPr lang="en-US" sz="1600" dirty="0" smtClean="0"/>
              <a:t>+</a:t>
            </a:r>
            <a:endParaRPr lang="en-US" sz="1600" dirty="0"/>
          </a:p>
        </p:txBody>
      </p:sp>
      <p:sp>
        <p:nvSpPr>
          <p:cNvPr id="319" name="TextBox 318"/>
          <p:cNvSpPr txBox="1"/>
          <p:nvPr/>
        </p:nvSpPr>
        <p:spPr>
          <a:xfrm>
            <a:off x="1403648" y="5085184"/>
            <a:ext cx="475611" cy="338554"/>
          </a:xfrm>
          <a:prstGeom prst="rect">
            <a:avLst/>
          </a:prstGeom>
          <a:noFill/>
        </p:spPr>
        <p:txBody>
          <a:bodyPr wrap="none" rtlCol="0">
            <a:spAutoFit/>
          </a:bodyPr>
          <a:lstStyle/>
          <a:p>
            <a:r>
              <a:rPr lang="en-US" sz="1600" dirty="0" smtClean="0"/>
              <a:t>= 4</a:t>
            </a:r>
            <a:endParaRPr lang="en-US" sz="1600" dirty="0"/>
          </a:p>
        </p:txBody>
      </p:sp>
      <p:sp>
        <p:nvSpPr>
          <p:cNvPr id="320" name="Oval 319"/>
          <p:cNvSpPr/>
          <p:nvPr/>
        </p:nvSpPr>
        <p:spPr>
          <a:xfrm>
            <a:off x="467544" y="551723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1</a:t>
            </a:r>
            <a:endParaRPr lang="en-US" sz="1600" dirty="0"/>
          </a:p>
        </p:txBody>
      </p:sp>
      <p:sp>
        <p:nvSpPr>
          <p:cNvPr id="321" name="Oval 320"/>
          <p:cNvSpPr>
            <a:spLocks noChangeAspect="1"/>
          </p:cNvSpPr>
          <p:nvPr/>
        </p:nvSpPr>
        <p:spPr>
          <a:xfrm>
            <a:off x="1115616" y="551723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2</a:t>
            </a:r>
            <a:endParaRPr lang="en-US" sz="1600" dirty="0"/>
          </a:p>
        </p:txBody>
      </p:sp>
      <p:sp>
        <p:nvSpPr>
          <p:cNvPr id="322" name="TextBox 321"/>
          <p:cNvSpPr txBox="1"/>
          <p:nvPr/>
        </p:nvSpPr>
        <p:spPr>
          <a:xfrm>
            <a:off x="708968" y="5445224"/>
            <a:ext cx="321212" cy="338554"/>
          </a:xfrm>
          <a:prstGeom prst="rect">
            <a:avLst/>
          </a:prstGeom>
          <a:noFill/>
        </p:spPr>
        <p:txBody>
          <a:bodyPr wrap="none" lIns="108000" rtlCol="0">
            <a:spAutoFit/>
          </a:bodyPr>
          <a:lstStyle/>
          <a:p>
            <a:r>
              <a:rPr lang="en-US" sz="1600" dirty="0" smtClean="0"/>
              <a:t>+</a:t>
            </a:r>
            <a:endParaRPr lang="en-US" sz="1600" dirty="0"/>
          </a:p>
        </p:txBody>
      </p:sp>
      <p:sp>
        <p:nvSpPr>
          <p:cNvPr id="323" name="TextBox 322"/>
          <p:cNvSpPr txBox="1">
            <a:spLocks noChangeAspect="1"/>
          </p:cNvSpPr>
          <p:nvPr/>
        </p:nvSpPr>
        <p:spPr>
          <a:xfrm>
            <a:off x="1403648" y="5445224"/>
            <a:ext cx="475611" cy="338554"/>
          </a:xfrm>
          <a:prstGeom prst="rect">
            <a:avLst/>
          </a:prstGeom>
          <a:noFill/>
        </p:spPr>
        <p:txBody>
          <a:bodyPr wrap="none" rtlCol="0">
            <a:spAutoFit/>
          </a:bodyPr>
          <a:lstStyle/>
          <a:p>
            <a:r>
              <a:rPr lang="en-US" sz="1600" dirty="0" smtClean="0"/>
              <a:t>= 3</a:t>
            </a:r>
            <a:endParaRPr lang="en-US" sz="1600" dirty="0"/>
          </a:p>
        </p:txBody>
      </p:sp>
      <p:sp>
        <p:nvSpPr>
          <p:cNvPr id="324" name="Oval 323"/>
          <p:cNvSpPr/>
          <p:nvPr/>
        </p:nvSpPr>
        <p:spPr>
          <a:xfrm>
            <a:off x="7164288" y="515719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1</a:t>
            </a:r>
          </a:p>
        </p:txBody>
      </p:sp>
      <p:sp>
        <p:nvSpPr>
          <p:cNvPr id="325" name="Oval 324"/>
          <p:cNvSpPr/>
          <p:nvPr/>
        </p:nvSpPr>
        <p:spPr>
          <a:xfrm>
            <a:off x="7740352" y="515719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326" name="TextBox 325"/>
          <p:cNvSpPr txBox="1">
            <a:spLocks noChangeAspect="1"/>
          </p:cNvSpPr>
          <p:nvPr/>
        </p:nvSpPr>
        <p:spPr>
          <a:xfrm>
            <a:off x="7380312" y="5085184"/>
            <a:ext cx="304490" cy="338554"/>
          </a:xfrm>
          <a:prstGeom prst="rect">
            <a:avLst/>
          </a:prstGeom>
          <a:noFill/>
        </p:spPr>
        <p:txBody>
          <a:bodyPr wrap="none" rtlCol="0">
            <a:spAutoFit/>
          </a:bodyPr>
          <a:lstStyle/>
          <a:p>
            <a:r>
              <a:rPr lang="en-US" sz="1600" dirty="0" smtClean="0"/>
              <a:t>+</a:t>
            </a:r>
            <a:endParaRPr lang="en-US" sz="1600" dirty="0"/>
          </a:p>
        </p:txBody>
      </p:sp>
      <p:sp>
        <p:nvSpPr>
          <p:cNvPr id="327" name="TextBox 326"/>
          <p:cNvSpPr txBox="1">
            <a:spLocks noChangeAspect="1"/>
          </p:cNvSpPr>
          <p:nvPr/>
        </p:nvSpPr>
        <p:spPr>
          <a:xfrm>
            <a:off x="8028384" y="5085184"/>
            <a:ext cx="475611" cy="338554"/>
          </a:xfrm>
          <a:prstGeom prst="rect">
            <a:avLst/>
          </a:prstGeom>
          <a:noFill/>
        </p:spPr>
        <p:txBody>
          <a:bodyPr wrap="none" rtlCol="0">
            <a:spAutoFit/>
          </a:bodyPr>
          <a:lstStyle/>
          <a:p>
            <a:r>
              <a:rPr lang="en-US" sz="1600" dirty="0" smtClean="0"/>
              <a:t>= 3</a:t>
            </a:r>
            <a:endParaRPr lang="en-US" sz="1600" dirty="0"/>
          </a:p>
        </p:txBody>
      </p:sp>
      <p:sp>
        <p:nvSpPr>
          <p:cNvPr id="328" name="Oval 327"/>
          <p:cNvSpPr/>
          <p:nvPr/>
        </p:nvSpPr>
        <p:spPr>
          <a:xfrm>
            <a:off x="7164288" y="551723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329" name="Oval 328"/>
          <p:cNvSpPr/>
          <p:nvPr/>
        </p:nvSpPr>
        <p:spPr>
          <a:xfrm>
            <a:off x="7740352" y="551723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smtClean="0"/>
              <a:t>2</a:t>
            </a:r>
            <a:endParaRPr lang="en-US" sz="1600" dirty="0"/>
          </a:p>
        </p:txBody>
      </p:sp>
      <p:sp>
        <p:nvSpPr>
          <p:cNvPr id="330" name="TextBox 329"/>
          <p:cNvSpPr txBox="1">
            <a:spLocks noChangeAspect="1"/>
          </p:cNvSpPr>
          <p:nvPr/>
        </p:nvSpPr>
        <p:spPr>
          <a:xfrm>
            <a:off x="7380312" y="5445224"/>
            <a:ext cx="304490" cy="338554"/>
          </a:xfrm>
          <a:prstGeom prst="rect">
            <a:avLst/>
          </a:prstGeom>
          <a:noFill/>
        </p:spPr>
        <p:txBody>
          <a:bodyPr wrap="none" rtlCol="0">
            <a:spAutoFit/>
          </a:bodyPr>
          <a:lstStyle/>
          <a:p>
            <a:r>
              <a:rPr lang="en-US" sz="1600" dirty="0" smtClean="0"/>
              <a:t>+</a:t>
            </a:r>
            <a:endParaRPr lang="en-US" sz="1600" dirty="0"/>
          </a:p>
        </p:txBody>
      </p:sp>
      <p:sp>
        <p:nvSpPr>
          <p:cNvPr id="331" name="TextBox 330"/>
          <p:cNvSpPr txBox="1">
            <a:spLocks noChangeAspect="1"/>
          </p:cNvSpPr>
          <p:nvPr/>
        </p:nvSpPr>
        <p:spPr>
          <a:xfrm>
            <a:off x="8028384" y="5445224"/>
            <a:ext cx="475611" cy="338554"/>
          </a:xfrm>
          <a:prstGeom prst="rect">
            <a:avLst/>
          </a:prstGeom>
          <a:noFill/>
        </p:spPr>
        <p:txBody>
          <a:bodyPr wrap="none" rtlCol="0">
            <a:spAutoFit/>
          </a:bodyPr>
          <a:lstStyle/>
          <a:p>
            <a:r>
              <a:rPr lang="en-US" sz="1600" dirty="0" smtClean="0"/>
              <a:t>= 4</a:t>
            </a:r>
            <a:endParaRPr lang="en-US" sz="1600" dirty="0"/>
          </a:p>
        </p:txBody>
      </p:sp>
      <p:grpSp>
        <p:nvGrpSpPr>
          <p:cNvPr id="36" name="Group 35"/>
          <p:cNvGrpSpPr/>
          <p:nvPr/>
        </p:nvGrpSpPr>
        <p:grpSpPr>
          <a:xfrm>
            <a:off x="1979712" y="3933056"/>
            <a:ext cx="4752528" cy="1173220"/>
            <a:chOff x="2123728" y="4149080"/>
            <a:chExt cx="4752528" cy="1173220"/>
          </a:xfrm>
        </p:grpSpPr>
        <p:grpSp>
          <p:nvGrpSpPr>
            <p:cNvPr id="289" name="Group 288"/>
            <p:cNvGrpSpPr>
              <a:grpSpLocks noChangeAspect="1"/>
            </p:cNvGrpSpPr>
            <p:nvPr/>
          </p:nvGrpSpPr>
          <p:grpSpPr>
            <a:xfrm>
              <a:off x="2123728" y="4149080"/>
              <a:ext cx="4457467" cy="1173220"/>
              <a:chOff x="1907704" y="2132856"/>
              <a:chExt cx="4536504" cy="1080122"/>
            </a:xfrm>
          </p:grpSpPr>
          <p:pic>
            <p:nvPicPr>
              <p:cNvPr id="290" name="Picture 289"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1907704" y="2276872"/>
                <a:ext cx="747422" cy="676123"/>
              </a:xfrm>
              <a:prstGeom prst="rect">
                <a:avLst/>
              </a:prstGeom>
              <a:noFill/>
            </p:spPr>
          </p:pic>
          <p:sp>
            <p:nvSpPr>
              <p:cNvPr id="291" name="Left-Right Arrow 290"/>
              <p:cNvSpPr/>
              <p:nvPr/>
            </p:nvSpPr>
            <p:spPr>
              <a:xfrm>
                <a:off x="2843808" y="2420888"/>
                <a:ext cx="3150896" cy="4640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Bloom Filter based PSI</a:t>
                </a:r>
                <a:endParaRPr lang="en-US" sz="1100" dirty="0"/>
              </a:p>
            </p:txBody>
          </p:sp>
          <p:sp>
            <p:nvSpPr>
              <p:cNvPr id="292" name="Arc 291"/>
              <p:cNvSpPr/>
              <p:nvPr/>
            </p:nvSpPr>
            <p:spPr>
              <a:xfrm>
                <a:off x="2267744" y="2132856"/>
                <a:ext cx="1224136" cy="648072"/>
              </a:xfrm>
              <a:prstGeom prst="arc">
                <a:avLst/>
              </a:pr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Arc 292"/>
              <p:cNvSpPr/>
              <p:nvPr/>
            </p:nvSpPr>
            <p:spPr>
              <a:xfrm flipH="1">
                <a:off x="5220072" y="2132856"/>
                <a:ext cx="1224136" cy="648072"/>
              </a:xfrm>
              <a:prstGeom prst="arc">
                <a:avLst/>
              </a:pr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Arc 293"/>
              <p:cNvSpPr/>
              <p:nvPr/>
            </p:nvSpPr>
            <p:spPr>
              <a:xfrm flipV="1">
                <a:off x="2267744" y="2564906"/>
                <a:ext cx="1224136" cy="648072"/>
              </a:xfrm>
              <a:prstGeom prst="arc">
                <a:avLst/>
              </a:prstGeom>
              <a:ln w="381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Arc 294"/>
              <p:cNvSpPr/>
              <p:nvPr/>
            </p:nvSpPr>
            <p:spPr>
              <a:xfrm flipH="1" flipV="1">
                <a:off x="5220072" y="2564906"/>
                <a:ext cx="1224136" cy="648072"/>
              </a:xfrm>
              <a:prstGeom prst="arc">
                <a:avLst/>
              </a:prstGeom>
              <a:ln w="381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0"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6203751" y="4365104"/>
              <a:ext cx="672505" cy="672505"/>
            </a:xfrm>
            <a:prstGeom prst="rect">
              <a:avLst/>
            </a:prstGeom>
            <a:noFill/>
          </p:spPr>
        </p:pic>
      </p:grpSp>
      <p:sp>
        <p:nvSpPr>
          <p:cNvPr id="421" name="Oval 420"/>
          <p:cNvSpPr/>
          <p:nvPr/>
        </p:nvSpPr>
        <p:spPr>
          <a:xfrm>
            <a:off x="971600" y="4797152"/>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1</a:t>
            </a:r>
            <a:endParaRPr lang="en-US" sz="1600" dirty="0"/>
          </a:p>
        </p:txBody>
      </p:sp>
      <p:sp>
        <p:nvSpPr>
          <p:cNvPr id="422" name="Oval 421"/>
          <p:cNvSpPr>
            <a:spLocks noChangeAspect="1"/>
          </p:cNvSpPr>
          <p:nvPr/>
        </p:nvSpPr>
        <p:spPr>
          <a:xfrm>
            <a:off x="1259632" y="4797152"/>
            <a:ext cx="216023" cy="2160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23" name="Oval 422"/>
          <p:cNvSpPr/>
          <p:nvPr/>
        </p:nvSpPr>
        <p:spPr>
          <a:xfrm>
            <a:off x="971600" y="407707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1</a:t>
            </a:r>
            <a:endParaRPr lang="en-US" sz="1600" dirty="0"/>
          </a:p>
        </p:txBody>
      </p:sp>
      <p:sp>
        <p:nvSpPr>
          <p:cNvPr id="424" name="Oval 423"/>
          <p:cNvSpPr/>
          <p:nvPr/>
        </p:nvSpPr>
        <p:spPr>
          <a:xfrm>
            <a:off x="1259632" y="407707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t>2</a:t>
            </a:r>
            <a:endParaRPr lang="en-US" sz="1600" dirty="0"/>
          </a:p>
        </p:txBody>
      </p:sp>
      <p:sp>
        <p:nvSpPr>
          <p:cNvPr id="425" name="Oval 424"/>
          <p:cNvSpPr/>
          <p:nvPr/>
        </p:nvSpPr>
        <p:spPr>
          <a:xfrm>
            <a:off x="1246932" y="4424436"/>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26" name="TextBox 425"/>
          <p:cNvSpPr txBox="1"/>
          <p:nvPr/>
        </p:nvSpPr>
        <p:spPr>
          <a:xfrm>
            <a:off x="2915816" y="5229200"/>
            <a:ext cx="2896152" cy="477054"/>
          </a:xfrm>
          <a:prstGeom prst="rect">
            <a:avLst/>
          </a:prstGeom>
          <a:noFill/>
        </p:spPr>
        <p:txBody>
          <a:bodyPr wrap="none" rtlCol="0">
            <a:spAutoFit/>
          </a:bodyPr>
          <a:lstStyle/>
          <a:p>
            <a:r>
              <a:rPr lang="en-US" sz="2500" dirty="0" smtClean="0"/>
              <a:t>D(Bob, Thomas)=3</a:t>
            </a:r>
            <a:endParaRPr lang="en-US" sz="2500" dirty="0"/>
          </a:p>
        </p:txBody>
      </p:sp>
      <p:sp>
        <p:nvSpPr>
          <p:cNvPr id="427" name="TextBox 426"/>
          <p:cNvSpPr txBox="1"/>
          <p:nvPr/>
        </p:nvSpPr>
        <p:spPr>
          <a:xfrm>
            <a:off x="1979712" y="4725144"/>
            <a:ext cx="641021" cy="400110"/>
          </a:xfrm>
          <a:prstGeom prst="rect">
            <a:avLst/>
          </a:prstGeom>
          <a:noFill/>
        </p:spPr>
        <p:txBody>
          <a:bodyPr wrap="none" rtlCol="0">
            <a:spAutoFit/>
          </a:bodyPr>
          <a:lstStyle/>
          <a:p>
            <a:r>
              <a:rPr lang="en-US" sz="2000" dirty="0" smtClean="0"/>
              <a:t>Bob</a:t>
            </a:r>
            <a:endParaRPr lang="en-US" sz="2000" dirty="0"/>
          </a:p>
        </p:txBody>
      </p:sp>
      <p:sp>
        <p:nvSpPr>
          <p:cNvPr id="428" name="TextBox 427"/>
          <p:cNvSpPr txBox="1"/>
          <p:nvPr/>
        </p:nvSpPr>
        <p:spPr>
          <a:xfrm>
            <a:off x="5796136" y="4725144"/>
            <a:ext cx="1111152" cy="400110"/>
          </a:xfrm>
          <a:prstGeom prst="rect">
            <a:avLst/>
          </a:prstGeom>
          <a:noFill/>
        </p:spPr>
        <p:txBody>
          <a:bodyPr wrap="none" rtlCol="0">
            <a:spAutoFit/>
          </a:bodyPr>
          <a:lstStyle/>
          <a:p>
            <a:r>
              <a:rPr lang="en-US" sz="2000" dirty="0" smtClean="0"/>
              <a:t>Thomas</a:t>
            </a:r>
            <a:endParaRPr lang="en-US" sz="2000" dirty="0"/>
          </a:p>
        </p:txBody>
      </p:sp>
      <p:pic>
        <p:nvPicPr>
          <p:cNvPr id="432" name="Picture 431"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1979712" y="1713221"/>
            <a:ext cx="734400" cy="734399"/>
          </a:xfrm>
          <a:prstGeom prst="rect">
            <a:avLst/>
          </a:prstGeom>
          <a:noFill/>
        </p:spPr>
      </p:pic>
      <p:sp>
        <p:nvSpPr>
          <p:cNvPr id="433" name="Left-Right Arrow 432"/>
          <p:cNvSpPr/>
          <p:nvPr/>
        </p:nvSpPr>
        <p:spPr>
          <a:xfrm>
            <a:off x="2899507" y="1869650"/>
            <a:ext cx="3096000" cy="504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Bloom Filter based PSI</a:t>
            </a:r>
            <a:endParaRPr lang="en-US" sz="1100" dirty="0"/>
          </a:p>
        </p:txBody>
      </p:sp>
      <p:sp>
        <p:nvSpPr>
          <p:cNvPr id="434" name="Arc 433"/>
          <p:cNvSpPr/>
          <p:nvPr/>
        </p:nvSpPr>
        <p:spPr>
          <a:xfrm>
            <a:off x="2333479" y="1556792"/>
            <a:ext cx="1202809" cy="703931"/>
          </a:xfrm>
          <a:prstGeom prst="arc">
            <a:avLst/>
          </a:pr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Arc 434"/>
          <p:cNvSpPr/>
          <p:nvPr/>
        </p:nvSpPr>
        <p:spPr>
          <a:xfrm flipH="1">
            <a:off x="5234370" y="1556792"/>
            <a:ext cx="1202809" cy="703931"/>
          </a:xfrm>
          <a:prstGeom prst="arc">
            <a:avLst/>
          </a:pr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Arc 435"/>
          <p:cNvSpPr/>
          <p:nvPr/>
        </p:nvSpPr>
        <p:spPr>
          <a:xfrm flipV="1">
            <a:off x="2333479" y="2026081"/>
            <a:ext cx="1202809" cy="703931"/>
          </a:xfrm>
          <a:prstGeom prst="arc">
            <a:avLst/>
          </a:prstGeom>
          <a:ln w="381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Arc 436"/>
          <p:cNvSpPr/>
          <p:nvPr/>
        </p:nvSpPr>
        <p:spPr>
          <a:xfrm flipH="1" flipV="1">
            <a:off x="5234370" y="2026081"/>
            <a:ext cx="1202809" cy="703931"/>
          </a:xfrm>
          <a:prstGeom prst="arc">
            <a:avLst/>
          </a:prstGeom>
          <a:ln w="381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31"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6059735" y="1772816"/>
            <a:ext cx="672505" cy="672505"/>
          </a:xfrm>
          <a:prstGeom prst="rect">
            <a:avLst/>
          </a:prstGeom>
          <a:noFill/>
        </p:spPr>
      </p:pic>
      <p:sp>
        <p:nvSpPr>
          <p:cNvPr id="438" name="TextBox 437"/>
          <p:cNvSpPr txBox="1"/>
          <p:nvPr/>
        </p:nvSpPr>
        <p:spPr>
          <a:xfrm>
            <a:off x="1979712" y="2348880"/>
            <a:ext cx="641021" cy="400110"/>
          </a:xfrm>
          <a:prstGeom prst="rect">
            <a:avLst/>
          </a:prstGeom>
          <a:noFill/>
        </p:spPr>
        <p:txBody>
          <a:bodyPr wrap="none" rtlCol="0">
            <a:spAutoFit/>
          </a:bodyPr>
          <a:lstStyle/>
          <a:p>
            <a:r>
              <a:rPr lang="en-US" sz="2000" dirty="0" smtClean="0"/>
              <a:t>Bob</a:t>
            </a:r>
            <a:endParaRPr lang="en-US" sz="2000" dirty="0"/>
          </a:p>
        </p:txBody>
      </p:sp>
      <p:sp>
        <p:nvSpPr>
          <p:cNvPr id="439" name="TextBox 438"/>
          <p:cNvSpPr txBox="1"/>
          <p:nvPr/>
        </p:nvSpPr>
        <p:spPr>
          <a:xfrm>
            <a:off x="6012160" y="2308810"/>
            <a:ext cx="753406" cy="400110"/>
          </a:xfrm>
          <a:prstGeom prst="rect">
            <a:avLst/>
          </a:prstGeom>
          <a:noFill/>
        </p:spPr>
        <p:txBody>
          <a:bodyPr wrap="none" rtlCol="0">
            <a:spAutoFit/>
          </a:bodyPr>
          <a:lstStyle/>
          <a:p>
            <a:r>
              <a:rPr lang="en-US" sz="2000" dirty="0" smtClean="0"/>
              <a:t>Alice</a:t>
            </a:r>
            <a:endParaRPr lang="en-US" sz="2000" dirty="0"/>
          </a:p>
        </p:txBody>
      </p:sp>
      <p:sp>
        <p:nvSpPr>
          <p:cNvPr id="440" name="Oval 439"/>
          <p:cNvSpPr/>
          <p:nvPr/>
        </p:nvSpPr>
        <p:spPr>
          <a:xfrm>
            <a:off x="8028384" y="1772840"/>
            <a:ext cx="216000" cy="216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solidFill>
                  <a:srgbClr val="FF0000"/>
                </a:solidFill>
              </a:rPr>
              <a:t>1</a:t>
            </a:r>
            <a:endParaRPr lang="en-US" sz="1600" dirty="0">
              <a:solidFill>
                <a:srgbClr val="FF0000"/>
              </a:solidFill>
            </a:endParaRPr>
          </a:p>
        </p:txBody>
      </p:sp>
      <p:sp>
        <p:nvSpPr>
          <p:cNvPr id="441" name="Oval 440"/>
          <p:cNvSpPr/>
          <p:nvPr/>
        </p:nvSpPr>
        <p:spPr>
          <a:xfrm>
            <a:off x="8028384" y="2204864"/>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42" name="Oval 441"/>
          <p:cNvSpPr/>
          <p:nvPr/>
        </p:nvSpPr>
        <p:spPr>
          <a:xfrm>
            <a:off x="8316416" y="1772840"/>
            <a:ext cx="216000" cy="216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solidFill>
                  <a:srgbClr val="FF0000"/>
                </a:solidFill>
              </a:rPr>
              <a:t>2</a:t>
            </a:r>
          </a:p>
        </p:txBody>
      </p:sp>
      <p:sp>
        <p:nvSpPr>
          <p:cNvPr id="443" name="Oval 442"/>
          <p:cNvSpPr/>
          <p:nvPr/>
        </p:nvSpPr>
        <p:spPr>
          <a:xfrm>
            <a:off x="1115640" y="1700832"/>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1</a:t>
            </a:r>
            <a:endParaRPr lang="en-US" dirty="0"/>
          </a:p>
        </p:txBody>
      </p:sp>
      <p:sp>
        <p:nvSpPr>
          <p:cNvPr id="444" name="Oval 443"/>
          <p:cNvSpPr/>
          <p:nvPr/>
        </p:nvSpPr>
        <p:spPr>
          <a:xfrm>
            <a:off x="1547664" y="1700808"/>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a:t>2</a:t>
            </a:r>
          </a:p>
        </p:txBody>
      </p:sp>
      <p:sp>
        <p:nvSpPr>
          <p:cNvPr id="445" name="Oval 444"/>
          <p:cNvSpPr/>
          <p:nvPr/>
        </p:nvSpPr>
        <p:spPr>
          <a:xfrm>
            <a:off x="1115616" y="2564904"/>
            <a:ext cx="214942"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1</a:t>
            </a:r>
            <a:endParaRPr lang="en-US" dirty="0"/>
          </a:p>
        </p:txBody>
      </p:sp>
      <p:sp>
        <p:nvSpPr>
          <p:cNvPr id="446" name="Oval 445"/>
          <p:cNvSpPr/>
          <p:nvPr/>
        </p:nvSpPr>
        <p:spPr>
          <a:xfrm>
            <a:off x="1547664" y="2564904"/>
            <a:ext cx="214942"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2</a:t>
            </a:r>
            <a:endParaRPr lang="en-US" dirty="0"/>
          </a:p>
        </p:txBody>
      </p:sp>
      <p:sp>
        <p:nvSpPr>
          <p:cNvPr id="447" name="Oval 446"/>
          <p:cNvSpPr/>
          <p:nvPr/>
        </p:nvSpPr>
        <p:spPr>
          <a:xfrm>
            <a:off x="1115616" y="2132856"/>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48" name="Oval 447"/>
          <p:cNvSpPr/>
          <p:nvPr/>
        </p:nvSpPr>
        <p:spPr>
          <a:xfrm>
            <a:off x="2267744" y="1124744"/>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1</a:t>
            </a:r>
            <a:endParaRPr lang="en-US" dirty="0"/>
          </a:p>
        </p:txBody>
      </p:sp>
      <p:sp>
        <p:nvSpPr>
          <p:cNvPr id="449" name="Oval 448"/>
          <p:cNvSpPr/>
          <p:nvPr/>
        </p:nvSpPr>
        <p:spPr>
          <a:xfrm>
            <a:off x="2627808" y="1124744"/>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a:t>2</a:t>
            </a:r>
          </a:p>
        </p:txBody>
      </p:sp>
      <p:sp>
        <p:nvSpPr>
          <p:cNvPr id="450" name="Oval 449"/>
          <p:cNvSpPr/>
          <p:nvPr/>
        </p:nvSpPr>
        <p:spPr>
          <a:xfrm>
            <a:off x="2052802" y="1412776"/>
            <a:ext cx="214942"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1</a:t>
            </a:r>
            <a:endParaRPr lang="en-US" dirty="0"/>
          </a:p>
        </p:txBody>
      </p:sp>
      <p:sp>
        <p:nvSpPr>
          <p:cNvPr id="451" name="Oval 450"/>
          <p:cNvSpPr/>
          <p:nvPr/>
        </p:nvSpPr>
        <p:spPr>
          <a:xfrm>
            <a:off x="2339752" y="1412776"/>
            <a:ext cx="214942"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dirty="0" smtClean="0"/>
              <a:t>2</a:t>
            </a:r>
            <a:endParaRPr lang="en-US" dirty="0"/>
          </a:p>
        </p:txBody>
      </p:sp>
      <p:sp>
        <p:nvSpPr>
          <p:cNvPr id="452" name="Oval 451"/>
          <p:cNvSpPr/>
          <p:nvPr/>
        </p:nvSpPr>
        <p:spPr>
          <a:xfrm>
            <a:off x="2627808" y="1412776"/>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53" name="Oval 452"/>
          <p:cNvSpPr/>
          <p:nvPr/>
        </p:nvSpPr>
        <p:spPr>
          <a:xfrm>
            <a:off x="5940152" y="1412776"/>
            <a:ext cx="216000" cy="216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smtClean="0">
                <a:solidFill>
                  <a:srgbClr val="FF0000"/>
                </a:solidFill>
              </a:rPr>
              <a:t>1</a:t>
            </a:r>
            <a:endParaRPr lang="en-US" sz="1600" dirty="0">
              <a:solidFill>
                <a:srgbClr val="FF0000"/>
              </a:solidFill>
            </a:endParaRPr>
          </a:p>
        </p:txBody>
      </p:sp>
      <p:sp>
        <p:nvSpPr>
          <p:cNvPr id="454" name="Oval 453"/>
          <p:cNvSpPr/>
          <p:nvPr/>
        </p:nvSpPr>
        <p:spPr>
          <a:xfrm>
            <a:off x="5940152" y="1124744"/>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55" name="Oval 454"/>
          <p:cNvSpPr/>
          <p:nvPr/>
        </p:nvSpPr>
        <p:spPr>
          <a:xfrm>
            <a:off x="6228184" y="1412776"/>
            <a:ext cx="216000" cy="216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solidFill>
                  <a:srgbClr val="FF0000"/>
                </a:solidFill>
              </a:rPr>
              <a:t>2</a:t>
            </a:r>
          </a:p>
        </p:txBody>
      </p:sp>
      <p:sp>
        <p:nvSpPr>
          <p:cNvPr id="456" name="Oval 455"/>
          <p:cNvSpPr/>
          <p:nvPr/>
        </p:nvSpPr>
        <p:spPr>
          <a:xfrm>
            <a:off x="5868144" y="2708920"/>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57" name="Oval 456"/>
          <p:cNvSpPr/>
          <p:nvPr/>
        </p:nvSpPr>
        <p:spPr>
          <a:xfrm>
            <a:off x="2627784" y="2708920"/>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600" dirty="0"/>
              <a:t>2</a:t>
            </a:r>
          </a:p>
        </p:txBody>
      </p:sp>
      <p:sp>
        <p:nvSpPr>
          <p:cNvPr id="458" name="Oval 457"/>
          <p:cNvSpPr/>
          <p:nvPr/>
        </p:nvSpPr>
        <p:spPr>
          <a:xfrm>
            <a:off x="351997" y="306926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459" name="Oval 458"/>
          <p:cNvSpPr/>
          <p:nvPr/>
        </p:nvSpPr>
        <p:spPr>
          <a:xfrm>
            <a:off x="991537" y="3069238"/>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460" name="TextBox 459"/>
          <p:cNvSpPr txBox="1">
            <a:spLocks noChangeAspect="1"/>
          </p:cNvSpPr>
          <p:nvPr/>
        </p:nvSpPr>
        <p:spPr>
          <a:xfrm>
            <a:off x="627305" y="3018438"/>
            <a:ext cx="321212" cy="338554"/>
          </a:xfrm>
          <a:prstGeom prst="rect">
            <a:avLst/>
          </a:prstGeom>
          <a:noFill/>
        </p:spPr>
        <p:txBody>
          <a:bodyPr wrap="none" lIns="108000" rtlCol="0">
            <a:spAutoFit/>
          </a:bodyPr>
          <a:lstStyle/>
          <a:p>
            <a:r>
              <a:rPr lang="en-US" sz="1600" dirty="0" smtClean="0"/>
              <a:t>+</a:t>
            </a:r>
            <a:endParaRPr lang="en-US" sz="1600" dirty="0"/>
          </a:p>
        </p:txBody>
      </p:sp>
      <p:sp>
        <p:nvSpPr>
          <p:cNvPr id="461" name="TextBox 460"/>
          <p:cNvSpPr txBox="1"/>
          <p:nvPr/>
        </p:nvSpPr>
        <p:spPr>
          <a:xfrm>
            <a:off x="1288077" y="2997230"/>
            <a:ext cx="475611" cy="338554"/>
          </a:xfrm>
          <a:prstGeom prst="rect">
            <a:avLst/>
          </a:prstGeom>
          <a:noFill/>
        </p:spPr>
        <p:txBody>
          <a:bodyPr wrap="none" rtlCol="0">
            <a:spAutoFit/>
          </a:bodyPr>
          <a:lstStyle/>
          <a:p>
            <a:r>
              <a:rPr lang="en-US" sz="1600" dirty="0" smtClean="0"/>
              <a:t>= 4</a:t>
            </a:r>
            <a:endParaRPr lang="en-US" sz="1600" dirty="0"/>
          </a:p>
        </p:txBody>
      </p:sp>
      <p:sp>
        <p:nvSpPr>
          <p:cNvPr id="462" name="Oval 461"/>
          <p:cNvSpPr/>
          <p:nvPr/>
        </p:nvSpPr>
        <p:spPr>
          <a:xfrm>
            <a:off x="6948288" y="2996976"/>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463" name="Oval 462"/>
          <p:cNvSpPr/>
          <p:nvPr/>
        </p:nvSpPr>
        <p:spPr>
          <a:xfrm>
            <a:off x="7587828" y="2996952"/>
            <a:ext cx="216000" cy="216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r>
              <a:rPr lang="en-US" sz="1600" dirty="0"/>
              <a:t>2</a:t>
            </a:r>
          </a:p>
        </p:txBody>
      </p:sp>
      <p:sp>
        <p:nvSpPr>
          <p:cNvPr id="464" name="TextBox 463"/>
          <p:cNvSpPr txBox="1">
            <a:spLocks noChangeAspect="1"/>
          </p:cNvSpPr>
          <p:nvPr/>
        </p:nvSpPr>
        <p:spPr>
          <a:xfrm>
            <a:off x="7223596" y="2946152"/>
            <a:ext cx="321212" cy="338554"/>
          </a:xfrm>
          <a:prstGeom prst="rect">
            <a:avLst/>
          </a:prstGeom>
          <a:noFill/>
        </p:spPr>
        <p:txBody>
          <a:bodyPr wrap="none" lIns="108000" rtlCol="0">
            <a:spAutoFit/>
          </a:bodyPr>
          <a:lstStyle/>
          <a:p>
            <a:r>
              <a:rPr lang="en-US" sz="1600" dirty="0" smtClean="0"/>
              <a:t>+</a:t>
            </a:r>
            <a:endParaRPr lang="en-US" sz="1600" dirty="0"/>
          </a:p>
        </p:txBody>
      </p:sp>
      <p:sp>
        <p:nvSpPr>
          <p:cNvPr id="465" name="TextBox 464"/>
          <p:cNvSpPr txBox="1"/>
          <p:nvPr/>
        </p:nvSpPr>
        <p:spPr>
          <a:xfrm>
            <a:off x="7884368" y="2924944"/>
            <a:ext cx="475611" cy="338554"/>
          </a:xfrm>
          <a:prstGeom prst="rect">
            <a:avLst/>
          </a:prstGeom>
          <a:noFill/>
        </p:spPr>
        <p:txBody>
          <a:bodyPr wrap="none" rtlCol="0">
            <a:spAutoFit/>
          </a:bodyPr>
          <a:lstStyle/>
          <a:p>
            <a:r>
              <a:rPr lang="en-US" sz="1600" dirty="0" smtClean="0"/>
              <a:t>= 4</a:t>
            </a:r>
            <a:endParaRPr lang="en-US" sz="1600" dirty="0"/>
          </a:p>
        </p:txBody>
      </p:sp>
      <p:sp>
        <p:nvSpPr>
          <p:cNvPr id="466" name="TextBox 465"/>
          <p:cNvSpPr txBox="1"/>
          <p:nvPr/>
        </p:nvSpPr>
        <p:spPr>
          <a:xfrm>
            <a:off x="2915816" y="2879938"/>
            <a:ext cx="2421043" cy="477054"/>
          </a:xfrm>
          <a:prstGeom prst="rect">
            <a:avLst/>
          </a:prstGeom>
          <a:noFill/>
        </p:spPr>
        <p:txBody>
          <a:bodyPr wrap="none" rtlCol="0">
            <a:spAutoFit/>
          </a:bodyPr>
          <a:lstStyle/>
          <a:p>
            <a:r>
              <a:rPr lang="en-US" sz="2500" dirty="0" smtClean="0"/>
              <a:t>D(Bob, Alice)=4</a:t>
            </a:r>
            <a:endParaRPr lang="en-US" sz="2500" dirty="0"/>
          </a:p>
        </p:txBody>
      </p:sp>
    </p:spTree>
    <p:extLst>
      <p:ext uri="{BB962C8B-B14F-4D97-AF65-F5344CB8AC3E}">
        <p14:creationId xmlns:p14="http://schemas.microsoft.com/office/powerpoint/2010/main" val="117930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9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9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9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0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0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1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1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1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1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1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1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1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2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2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2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2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2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2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2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2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2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2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3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3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3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42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42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42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42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42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42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42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p:bldP spid="319" grpId="0"/>
      <p:bldP spid="320" grpId="0" animBg="1"/>
      <p:bldP spid="321" grpId="0" animBg="1"/>
      <p:bldP spid="322" grpId="0"/>
      <p:bldP spid="323" grpId="0"/>
      <p:bldP spid="324" grpId="0" animBg="1"/>
      <p:bldP spid="325" grpId="0" animBg="1"/>
      <p:bldP spid="326" grpId="0"/>
      <p:bldP spid="327" grpId="0"/>
      <p:bldP spid="328" grpId="0" animBg="1"/>
      <p:bldP spid="329" grpId="0" animBg="1"/>
      <p:bldP spid="330" grpId="0"/>
      <p:bldP spid="331" grpId="0"/>
      <p:bldP spid="421" grpId="0" animBg="1"/>
      <p:bldP spid="422" grpId="0" animBg="1"/>
      <p:bldP spid="423" grpId="0" animBg="1"/>
      <p:bldP spid="424" grpId="0" animBg="1"/>
      <p:bldP spid="425" grpId="0" animBg="1"/>
      <p:bldP spid="426" grpId="0"/>
      <p:bldP spid="427" grpId="0"/>
      <p:bldP spid="428" grpId="0"/>
      <p:bldP spid="433" grpId="0" animBg="1"/>
      <p:bldP spid="434" grpId="0" animBg="1"/>
      <p:bldP spid="435" grpId="0" animBg="1"/>
      <p:bldP spid="436" grpId="0" animBg="1"/>
      <p:bldP spid="437" grpId="0" animBg="1"/>
      <p:bldP spid="438" grpId="0"/>
      <p:bldP spid="439" grpId="0"/>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p:bldP spid="461" grpId="0"/>
      <p:bldP spid="462" grpId="0" animBg="1"/>
      <p:bldP spid="463" grpId="0" animBg="1"/>
      <p:bldP spid="464" grpId="0"/>
      <p:bldP spid="465" grpId="0"/>
      <p:bldP spid="4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for estimating coverage</a:t>
            </a:r>
            <a:endParaRPr lang="en-US" dirty="0"/>
          </a:p>
        </p:txBody>
      </p:sp>
      <p:sp>
        <p:nvSpPr>
          <p:cNvPr id="3" name="Content Placeholder 2"/>
          <p:cNvSpPr>
            <a:spLocks noGrp="1"/>
          </p:cNvSpPr>
          <p:nvPr>
            <p:ph idx="1"/>
          </p:nvPr>
        </p:nvSpPr>
        <p:spPr>
          <a:xfrm>
            <a:off x="572400" y="1308824"/>
            <a:ext cx="7988400" cy="4136400"/>
          </a:xfrm>
        </p:spPr>
        <p:txBody>
          <a:bodyPr>
            <a:normAutofit fontScale="92500" lnSpcReduction="20000"/>
          </a:bodyPr>
          <a:lstStyle/>
          <a:p>
            <a:r>
              <a:rPr lang="en-US" dirty="0" smtClean="0"/>
              <a:t>Social Filter dataset </a:t>
            </a:r>
          </a:p>
          <a:p>
            <a:pPr lvl="1"/>
            <a:r>
              <a:rPr lang="en-US" dirty="0" smtClean="0"/>
              <a:t>By </a:t>
            </a:r>
            <a:r>
              <a:rPr lang="en-US" dirty="0" err="1" smtClean="0"/>
              <a:t>Sirivanos</a:t>
            </a:r>
            <a:r>
              <a:rPr lang="en-US" dirty="0" smtClean="0"/>
              <a:t> et al</a:t>
            </a:r>
          </a:p>
          <a:p>
            <a:pPr lvl="1"/>
            <a:r>
              <a:rPr lang="en-US" dirty="0" smtClean="0"/>
              <a:t>Derived from dataset by </a:t>
            </a:r>
            <a:r>
              <a:rPr lang="en-US" dirty="0" err="1" smtClean="0"/>
              <a:t>Gjoka</a:t>
            </a:r>
            <a:r>
              <a:rPr lang="en-US" dirty="0" smtClean="0"/>
              <a:t> et al (UC Irvine)</a:t>
            </a:r>
          </a:p>
          <a:p>
            <a:pPr lvl="1"/>
            <a:r>
              <a:rPr lang="en-US" dirty="0" smtClean="0"/>
              <a:t>500 000 users; 30 connections on average</a:t>
            </a:r>
          </a:p>
          <a:p>
            <a:pPr lvl="1"/>
            <a:r>
              <a:rPr lang="en-US" dirty="0" smtClean="0">
                <a:solidFill>
                  <a:srgbClr val="FF0000"/>
                </a:solidFill>
              </a:rPr>
              <a:t>sampling </a:t>
            </a:r>
            <a:r>
              <a:rPr lang="en-US" dirty="0">
                <a:solidFill>
                  <a:srgbClr val="FF0000"/>
                </a:solidFill>
              </a:rPr>
              <a:t>did not preserve node </a:t>
            </a:r>
            <a:r>
              <a:rPr lang="en-US" dirty="0" smtClean="0">
                <a:solidFill>
                  <a:srgbClr val="FF0000"/>
                </a:solidFill>
              </a:rPr>
              <a:t>degree</a:t>
            </a:r>
            <a:endParaRPr lang="en-US" dirty="0" smtClean="0"/>
          </a:p>
          <a:p>
            <a:pPr marL="342900" lvl="1" indent="-342900">
              <a:spcBef>
                <a:spcPts val="600"/>
              </a:spcBef>
              <a:buFont typeface="Arial" pitchFamily="34" charset="0"/>
              <a:buChar char="•"/>
            </a:pPr>
            <a:r>
              <a:rPr lang="en-US" sz="2400" dirty="0"/>
              <a:t>Metropolis Hastings Random Walk (MHRW) dataset</a:t>
            </a:r>
          </a:p>
          <a:p>
            <a:pPr lvl="1"/>
            <a:r>
              <a:rPr lang="en-US" dirty="0"/>
              <a:t>95 700 “sampled users”, 175 connections on average</a:t>
            </a:r>
          </a:p>
          <a:p>
            <a:pPr lvl="1"/>
            <a:r>
              <a:rPr lang="en-US" dirty="0"/>
              <a:t>72.2 million “outside users”</a:t>
            </a:r>
          </a:p>
          <a:p>
            <a:pPr lvl="1"/>
            <a:r>
              <a:rPr lang="en-US" dirty="0">
                <a:solidFill>
                  <a:schemeClr val="accent4"/>
                </a:solidFill>
              </a:rPr>
              <a:t>among sampled users: 3 connections on </a:t>
            </a:r>
            <a:r>
              <a:rPr lang="en-US" dirty="0" smtClean="0">
                <a:solidFill>
                  <a:schemeClr val="accent4"/>
                </a:solidFill>
              </a:rPr>
              <a:t>average</a:t>
            </a:r>
          </a:p>
          <a:p>
            <a:r>
              <a:rPr lang="en-US" dirty="0">
                <a:solidFill>
                  <a:schemeClr val="accent1"/>
                </a:solidFill>
              </a:rPr>
              <a:t>Breadth First Search (BFS) dataset </a:t>
            </a:r>
          </a:p>
          <a:p>
            <a:pPr lvl="1"/>
            <a:r>
              <a:rPr lang="en-US" dirty="0">
                <a:solidFill>
                  <a:srgbClr val="009B3A"/>
                </a:solidFill>
              </a:rPr>
              <a:t>Sampled using breadth-first search</a:t>
            </a:r>
          </a:p>
          <a:p>
            <a:pPr lvl="1"/>
            <a:r>
              <a:rPr lang="en-US" dirty="0">
                <a:solidFill>
                  <a:srgbClr val="009B3A"/>
                </a:solidFill>
              </a:rPr>
              <a:t>2.2 million sampled users, 310 connections on </a:t>
            </a:r>
            <a:r>
              <a:rPr lang="en-US" dirty="0" smtClean="0">
                <a:solidFill>
                  <a:srgbClr val="009B3A"/>
                </a:solidFill>
              </a:rPr>
              <a:t>average</a:t>
            </a:r>
          </a:p>
          <a:p>
            <a:pPr lvl="1"/>
            <a:r>
              <a:rPr lang="en-US" dirty="0" smtClean="0">
                <a:solidFill>
                  <a:srgbClr val="009B3A"/>
                </a:solidFill>
              </a:rPr>
              <a:t>93.8 million “outside users”</a:t>
            </a:r>
            <a:endParaRPr lang="en-US" dirty="0">
              <a:solidFill>
                <a:srgbClr val="009B3A"/>
              </a:solidFill>
            </a:endParaRPr>
          </a:p>
          <a:p>
            <a:pPr lvl="1"/>
            <a:r>
              <a:rPr lang="en-US" dirty="0">
                <a:solidFill>
                  <a:srgbClr val="009B3A"/>
                </a:solidFill>
              </a:rPr>
              <a:t>among sampled users: 53 connections on average</a:t>
            </a:r>
          </a:p>
          <a:p>
            <a:endParaRPr lang="en-US" dirty="0">
              <a:solidFill>
                <a:srgbClr val="FF0000"/>
              </a:solidFill>
            </a:endParaRPr>
          </a:p>
          <a:p>
            <a:endParaRPr lang="en-US" dirty="0" smtClean="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452205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Coverage: Social Filter dataset</a:t>
            </a:r>
            <a:endParaRPr lang="en-US" dirty="0"/>
          </a:p>
        </p:txBody>
      </p:sp>
      <p:sp>
        <p:nvSpPr>
          <p:cNvPr id="6" name="Text Placeholder 5"/>
          <p:cNvSpPr>
            <a:spLocks noGrp="1"/>
          </p:cNvSpPr>
          <p:nvPr>
            <p:ph type="body" sz="quarter" idx="13"/>
          </p:nvPr>
        </p:nvSpPr>
        <p:spPr/>
        <p:txBody>
          <a:bodyPr/>
          <a:lstStyle/>
          <a:p>
            <a:endParaRPr lang="en-US"/>
          </a:p>
        </p:txBody>
      </p:sp>
      <p:pic>
        <p:nvPicPr>
          <p:cNvPr id="3" name="Picture 2" descr="user-coverage-1.pdf"/>
          <p:cNvPicPr>
            <a:picLocks noChangeAspect="1"/>
          </p:cNvPicPr>
          <p:nvPr/>
        </p:nvPicPr>
        <p:blipFill>
          <a:blip>
            <a:extLst>
              <a:ext uri="{28A0092B-C50C-407E-A947-70E740481C1C}">
                <a14:useLocalDpi xmlns:a14="http://schemas.microsoft.com/office/drawing/2010/main" val="0"/>
              </a:ext>
            </a:extLst>
          </a:blip>
          <a:stretch>
            <a:fillRect/>
          </a:stretch>
        </p:blipFill>
        <p:spPr>
          <a:xfrm>
            <a:off x="531440" y="1004664"/>
            <a:ext cx="8001000" cy="4800600"/>
          </a:xfrm>
          <a:prstGeom prst="rect">
            <a:avLst/>
          </a:prstGeom>
        </p:spPr>
      </p:pic>
    </p:spTree>
    <p:extLst>
      <p:ext uri="{BB962C8B-B14F-4D97-AF65-F5344CB8AC3E}">
        <p14:creationId xmlns:p14="http://schemas.microsoft.com/office/powerpoint/2010/main" val="3765283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MHRW dataset (random walk)</a:t>
            </a:r>
            <a:endParaRPr lang="en-US" dirty="0"/>
          </a:p>
        </p:txBody>
      </p:sp>
      <p:sp>
        <p:nvSpPr>
          <p:cNvPr id="3" name="Text Placeholder 2"/>
          <p:cNvSpPr>
            <a:spLocks noGrp="1"/>
          </p:cNvSpPr>
          <p:nvPr>
            <p:ph type="body" sz="quarter" idx="13"/>
          </p:nvPr>
        </p:nvSpPr>
        <p:spPr/>
        <p:txBody>
          <a:bodyPr/>
          <a:lstStyle/>
          <a:p>
            <a:endParaRPr lang="en-US"/>
          </a:p>
        </p:txBody>
      </p:sp>
      <p:sp>
        <p:nvSpPr>
          <p:cNvPr id="5" name="TextBox 4"/>
          <p:cNvSpPr txBox="1"/>
          <p:nvPr/>
        </p:nvSpPr>
        <p:spPr>
          <a:xfrm>
            <a:off x="1566507" y="5928014"/>
            <a:ext cx="4185761" cy="923330"/>
          </a:xfrm>
          <a:prstGeom prst="rect">
            <a:avLst/>
          </a:prstGeom>
          <a:noFill/>
        </p:spPr>
        <p:txBody>
          <a:bodyPr wrap="none" rtlCol="0">
            <a:spAutoFit/>
          </a:bodyPr>
          <a:lstStyle/>
          <a:p>
            <a:r>
              <a:rPr lang="en-US" dirty="0" smtClean="0"/>
              <a:t>X-axis shows fraction of sampled users</a:t>
            </a:r>
          </a:p>
          <a:p>
            <a:r>
              <a:rPr lang="en-US" dirty="0" smtClean="0"/>
              <a:t>Sampled users: 957 000</a:t>
            </a:r>
          </a:p>
          <a:p>
            <a:r>
              <a:rPr lang="en-US" dirty="0" smtClean="0"/>
              <a:t>Outside users: 72.2 million</a:t>
            </a:r>
            <a:endParaRPr lang="en-US" dirty="0"/>
          </a:p>
        </p:txBody>
      </p:sp>
      <p:pic>
        <p:nvPicPr>
          <p:cNvPr id="4" name="Picture 3" descr="user-cover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04664"/>
            <a:ext cx="8001000" cy="4800600"/>
          </a:xfrm>
          <a:prstGeom prst="rect">
            <a:avLst/>
          </a:prstGeom>
        </p:spPr>
      </p:pic>
    </p:spTree>
    <p:extLst>
      <p:ext uri="{BB962C8B-B14F-4D97-AF65-F5344CB8AC3E}">
        <p14:creationId xmlns:p14="http://schemas.microsoft.com/office/powerpoint/2010/main" val="4169566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Breadth-first search dataset</a:t>
            </a:r>
            <a:endParaRPr lang="en-US" dirty="0"/>
          </a:p>
        </p:txBody>
      </p:sp>
      <p:sp>
        <p:nvSpPr>
          <p:cNvPr id="3" name="Text Placeholder 2"/>
          <p:cNvSpPr>
            <a:spLocks noGrp="1"/>
          </p:cNvSpPr>
          <p:nvPr>
            <p:ph type="body" sz="quarter" idx="13"/>
          </p:nvPr>
        </p:nvSpPr>
        <p:spPr/>
        <p:txBody>
          <a:bodyPr/>
          <a:lstStyle/>
          <a:p>
            <a:endParaRPr lang="en-US"/>
          </a:p>
        </p:txBody>
      </p:sp>
      <p:sp>
        <p:nvSpPr>
          <p:cNvPr id="5" name="TextBox 4"/>
          <p:cNvSpPr txBox="1"/>
          <p:nvPr/>
        </p:nvSpPr>
        <p:spPr>
          <a:xfrm>
            <a:off x="1566507" y="5928014"/>
            <a:ext cx="4185761" cy="923330"/>
          </a:xfrm>
          <a:prstGeom prst="rect">
            <a:avLst/>
          </a:prstGeom>
          <a:noFill/>
        </p:spPr>
        <p:txBody>
          <a:bodyPr wrap="none" rtlCol="0">
            <a:spAutoFit/>
          </a:bodyPr>
          <a:lstStyle/>
          <a:p>
            <a:r>
              <a:rPr lang="en-US" dirty="0" smtClean="0"/>
              <a:t>X-axis shows fraction of sampled users</a:t>
            </a:r>
          </a:p>
          <a:p>
            <a:r>
              <a:rPr lang="en-US" dirty="0" smtClean="0"/>
              <a:t>Sampled users: 2,2 million</a:t>
            </a:r>
          </a:p>
          <a:p>
            <a:r>
              <a:rPr lang="en-US" dirty="0" smtClean="0"/>
              <a:t>Total users: 93,8 million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 y="983802"/>
            <a:ext cx="8004002" cy="4802400"/>
          </a:xfrm>
          <a:prstGeom prst="rect">
            <a:avLst/>
          </a:prstGeom>
        </p:spPr>
      </p:pic>
    </p:spTree>
    <p:extLst>
      <p:ext uri="{BB962C8B-B14F-4D97-AF65-F5344CB8AC3E}">
        <p14:creationId xmlns:p14="http://schemas.microsoft.com/office/powerpoint/2010/main" val="4204023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analysis summary</a:t>
            </a:r>
            <a:endParaRPr lang="en-US" dirty="0"/>
          </a:p>
        </p:txBody>
      </p:sp>
      <p:sp>
        <p:nvSpPr>
          <p:cNvPr id="4" name="Content Placeholder 3"/>
          <p:cNvSpPr>
            <a:spLocks noGrp="1"/>
          </p:cNvSpPr>
          <p:nvPr>
            <p:ph idx="1"/>
          </p:nvPr>
        </p:nvSpPr>
        <p:spPr/>
        <p:txBody>
          <a:bodyPr/>
          <a:lstStyle/>
          <a:p>
            <a:r>
              <a:rPr lang="en-US" dirty="0" smtClean="0"/>
              <a:t>Use of ersatz nodes significantly increases coverage</a:t>
            </a:r>
          </a:p>
          <a:p>
            <a:pPr lvl="1"/>
            <a:r>
              <a:rPr lang="en-US" dirty="0" smtClean="0"/>
              <a:t>Always 100 % coverage for 2-hop paths (detects all)</a:t>
            </a:r>
          </a:p>
          <a:p>
            <a:pPr lvl="1"/>
            <a:r>
              <a:rPr lang="en-US" dirty="0"/>
              <a:t>O</a:t>
            </a:r>
            <a:r>
              <a:rPr lang="en-US" dirty="0" smtClean="0"/>
              <a:t>nly 20% users with Social </a:t>
            </a:r>
            <a:r>
              <a:rPr lang="en-US" dirty="0" err="1" smtClean="0"/>
              <a:t>PaL</a:t>
            </a:r>
            <a:r>
              <a:rPr lang="en-US" dirty="0"/>
              <a:t>:</a:t>
            </a:r>
            <a:r>
              <a:rPr lang="en-US" dirty="0" smtClean="0"/>
              <a:t> coverage &gt; </a:t>
            </a:r>
            <a:r>
              <a:rPr lang="en-US" dirty="0"/>
              <a:t>40</a:t>
            </a:r>
            <a:r>
              <a:rPr lang="en-US" dirty="0" smtClean="0"/>
              <a:t>%</a:t>
            </a:r>
          </a:p>
          <a:p>
            <a:pPr lvl="1"/>
            <a:r>
              <a:rPr lang="en-US" dirty="0" smtClean="0"/>
              <a:t>80</a:t>
            </a:r>
            <a:r>
              <a:rPr lang="en-US" dirty="0"/>
              <a:t>% users </a:t>
            </a:r>
            <a:r>
              <a:rPr lang="en-US" dirty="0" smtClean="0"/>
              <a:t>with </a:t>
            </a:r>
            <a:r>
              <a:rPr lang="en-US" dirty="0"/>
              <a:t>Social </a:t>
            </a:r>
            <a:r>
              <a:rPr lang="en-US" dirty="0" err="1" smtClean="0"/>
              <a:t>PaL</a:t>
            </a:r>
            <a:r>
              <a:rPr lang="en-US" dirty="0" smtClean="0"/>
              <a:t>: coverage &gt; 80%, always</a:t>
            </a:r>
          </a:p>
          <a:p>
            <a:r>
              <a:rPr lang="en-US" dirty="0" smtClean="0"/>
              <a:t>Coverage is better in datasets with higher connectivity</a:t>
            </a:r>
          </a:p>
          <a:p>
            <a:pPr lvl="1"/>
            <a:r>
              <a:rPr lang="en-US" dirty="0" smtClean="0"/>
              <a:t>BFS dataset ~ Social Network in regions with high penetration</a:t>
            </a:r>
          </a:p>
          <a:p>
            <a:r>
              <a:rPr lang="en-US" dirty="0" smtClean="0"/>
              <a:t>4-hop paths more readily discovered than 3-hop paths!</a:t>
            </a:r>
          </a:p>
          <a:p>
            <a:pPr lvl="2"/>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9655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loud 40"/>
          <p:cNvSpPr/>
          <p:nvPr/>
        </p:nvSpPr>
        <p:spPr>
          <a:xfrm rot="20573898">
            <a:off x="2834189" y="1667541"/>
            <a:ext cx="4050137" cy="2384330"/>
          </a:xfrm>
          <a:prstGeom prst="clou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000000"/>
              </a:solidFill>
            </a:endParaRPr>
          </a:p>
        </p:txBody>
      </p:sp>
      <p:sp>
        <p:nvSpPr>
          <p:cNvPr id="2" name="Title 1"/>
          <p:cNvSpPr>
            <a:spLocks noGrp="1"/>
          </p:cNvSpPr>
          <p:nvPr>
            <p:ph type="title"/>
          </p:nvPr>
        </p:nvSpPr>
        <p:spPr/>
        <p:txBody>
          <a:bodyPr/>
          <a:lstStyle/>
          <a:p>
            <a:r>
              <a:rPr lang="en-US" dirty="0" smtClean="0"/>
              <a:t>System architecture</a:t>
            </a:r>
            <a:endParaRPr lang="en-US" dirty="0"/>
          </a:p>
        </p:txBody>
      </p:sp>
      <p:sp>
        <p:nvSpPr>
          <p:cNvPr id="5" name="Text Placeholder 4"/>
          <p:cNvSpPr>
            <a:spLocks noGrp="1"/>
          </p:cNvSpPr>
          <p:nvPr>
            <p:ph type="body" sz="quarter" idx="13"/>
          </p:nvPr>
        </p:nvSpPr>
        <p:spPr/>
        <p:txBody>
          <a:bodyPr/>
          <a:lstStyle/>
          <a:p>
            <a:endParaRPr lang="en-US"/>
          </a:p>
        </p:txBody>
      </p:sp>
      <p:cxnSp>
        <p:nvCxnSpPr>
          <p:cNvPr id="11" name="Straight Arrow Connector 10"/>
          <p:cNvCxnSpPr/>
          <p:nvPr/>
        </p:nvCxnSpPr>
        <p:spPr>
          <a:xfrm flipH="1">
            <a:off x="3849699" y="1916831"/>
            <a:ext cx="3278608" cy="1"/>
          </a:xfrm>
          <a:prstGeom prst="straightConnector1">
            <a:avLst/>
          </a:prstGeom>
          <a:ln>
            <a:solidFill>
              <a:schemeClr val="tx1"/>
            </a:solidFill>
            <a:prstDash val="lg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74308" y="2194382"/>
            <a:ext cx="4057665" cy="208796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482389" y="1180868"/>
            <a:ext cx="1281903" cy="1023996"/>
            <a:chOff x="3679979" y="1047716"/>
            <a:chExt cx="1281903" cy="1023996"/>
          </a:xfrm>
        </p:grpSpPr>
        <p:sp>
          <p:nvSpPr>
            <p:cNvPr id="14" name="Rectangle 13"/>
            <p:cNvSpPr/>
            <p:nvPr/>
          </p:nvSpPr>
          <p:spPr>
            <a:xfrm>
              <a:off x="4014560" y="1047716"/>
              <a:ext cx="947322" cy="759976"/>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Rectangle 14"/>
            <p:cNvSpPr/>
            <p:nvPr/>
          </p:nvSpPr>
          <p:spPr>
            <a:xfrm>
              <a:off x="3903800" y="1124348"/>
              <a:ext cx="947322" cy="759976"/>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90739" y="1224693"/>
              <a:ext cx="947322" cy="759976"/>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79979" y="1311736"/>
              <a:ext cx="947322" cy="759976"/>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3"/>
          <a:stretch>
            <a:fillRect/>
          </a:stretch>
        </p:blipFill>
        <p:spPr>
          <a:xfrm>
            <a:off x="7308304" y="1196752"/>
            <a:ext cx="975360" cy="1503680"/>
          </a:xfrm>
          <a:prstGeom prst="rect">
            <a:avLst/>
          </a:prstGeom>
        </p:spPr>
      </p:pic>
      <p:pic>
        <p:nvPicPr>
          <p:cNvPr id="20" name="Picture 19" descr="smartphon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393" y="3833777"/>
            <a:ext cx="493823" cy="699721"/>
          </a:xfrm>
          <a:prstGeom prst="rect">
            <a:avLst/>
          </a:prstGeom>
          <a:ln>
            <a:noFill/>
          </a:ln>
        </p:spPr>
      </p:pic>
      <p:pic>
        <p:nvPicPr>
          <p:cNvPr id="21" name="Picture 20" descr="smartphon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08" y="4725142"/>
            <a:ext cx="493823" cy="699721"/>
          </a:xfrm>
          <a:prstGeom prst="rect">
            <a:avLst/>
          </a:prstGeom>
          <a:ln>
            <a:noFill/>
          </a:ln>
        </p:spPr>
      </p:pic>
      <p:cxnSp>
        <p:nvCxnSpPr>
          <p:cNvPr id="22" name="Straight Arrow Connector 21"/>
          <p:cNvCxnSpPr/>
          <p:nvPr/>
        </p:nvCxnSpPr>
        <p:spPr>
          <a:xfrm flipH="1">
            <a:off x="997341" y="4512677"/>
            <a:ext cx="875478" cy="51287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3528" y="1136357"/>
            <a:ext cx="1824926" cy="492443"/>
          </a:xfrm>
          <a:prstGeom prst="rect">
            <a:avLst/>
          </a:prstGeom>
          <a:noFill/>
        </p:spPr>
        <p:txBody>
          <a:bodyPr wrap="none" rtlCol="0">
            <a:spAutoFit/>
          </a:bodyPr>
          <a:lstStyle/>
          <a:p>
            <a:r>
              <a:rPr lang="en-US" sz="2600" dirty="0" smtClean="0"/>
              <a:t>OSN servers</a:t>
            </a:r>
            <a:endParaRPr lang="en-US" sz="2600" dirty="0"/>
          </a:p>
        </p:txBody>
      </p:sp>
      <p:grpSp>
        <p:nvGrpSpPr>
          <p:cNvPr id="25" name="Group 24"/>
          <p:cNvGrpSpPr/>
          <p:nvPr/>
        </p:nvGrpSpPr>
        <p:grpSpPr>
          <a:xfrm>
            <a:off x="607844" y="1651589"/>
            <a:ext cx="1587892" cy="409259"/>
            <a:chOff x="251390" y="2278368"/>
            <a:chExt cx="1587892" cy="409259"/>
          </a:xfrm>
        </p:grpSpPr>
        <p:pic>
          <p:nvPicPr>
            <p:cNvPr id="26" name="Picture 25" descr="LinkedIn-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92" y="2278368"/>
              <a:ext cx="406400" cy="406400"/>
            </a:xfrm>
            <a:prstGeom prst="rect">
              <a:avLst/>
            </a:prstGeom>
          </p:spPr>
        </p:pic>
        <p:pic>
          <p:nvPicPr>
            <p:cNvPr id="27" name="Picture 26" descr="Twitter-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2882" y="2281227"/>
              <a:ext cx="406400" cy="406400"/>
            </a:xfrm>
            <a:prstGeom prst="rect">
              <a:avLst/>
            </a:prstGeom>
          </p:spPr>
        </p:pic>
        <p:pic>
          <p:nvPicPr>
            <p:cNvPr id="28" name="Picture 27" descr="GooglePlus-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902" y="2278368"/>
              <a:ext cx="406400" cy="406400"/>
            </a:xfrm>
            <a:prstGeom prst="rect">
              <a:avLst/>
            </a:prstGeom>
          </p:spPr>
        </p:pic>
        <p:pic>
          <p:nvPicPr>
            <p:cNvPr id="29" name="Picture 28" descr="Facebook-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390" y="2278368"/>
              <a:ext cx="406400" cy="406400"/>
            </a:xfrm>
            <a:prstGeom prst="rect">
              <a:avLst/>
            </a:prstGeom>
          </p:spPr>
        </p:pic>
      </p:grpSp>
      <p:cxnSp>
        <p:nvCxnSpPr>
          <p:cNvPr id="30" name="Straight Arrow Connector 29"/>
          <p:cNvCxnSpPr>
            <a:stCxn id="17" idx="2"/>
          </p:cNvCxnSpPr>
          <p:nvPr/>
        </p:nvCxnSpPr>
        <p:spPr>
          <a:xfrm flipH="1">
            <a:off x="2915816" y="2204864"/>
            <a:ext cx="40234" cy="151216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55776" y="4869160"/>
            <a:ext cx="1933191" cy="492443"/>
          </a:xfrm>
          <a:prstGeom prst="rect">
            <a:avLst/>
          </a:prstGeom>
          <a:noFill/>
        </p:spPr>
        <p:txBody>
          <a:bodyPr wrap="none" rtlCol="0">
            <a:spAutoFit/>
          </a:bodyPr>
          <a:lstStyle/>
          <a:p>
            <a:r>
              <a:rPr lang="en-US" sz="2600" dirty="0" smtClean="0"/>
              <a:t>Mobile users</a:t>
            </a:r>
            <a:endParaRPr lang="en-US" sz="2600" dirty="0"/>
          </a:p>
        </p:txBody>
      </p:sp>
      <p:pic>
        <p:nvPicPr>
          <p:cNvPr id="32" name="Picture 31" descr="smartphon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797152"/>
            <a:ext cx="493823" cy="699721"/>
          </a:xfrm>
          <a:prstGeom prst="rect">
            <a:avLst/>
          </a:prstGeom>
        </p:spPr>
      </p:pic>
      <p:pic>
        <p:nvPicPr>
          <p:cNvPr id="33" name="Picture 32" descr="smartphon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29" y="3482043"/>
            <a:ext cx="493823" cy="699721"/>
          </a:xfrm>
          <a:prstGeom prst="rect">
            <a:avLst/>
          </a:prstGeom>
        </p:spPr>
      </p:pic>
      <p:pic>
        <p:nvPicPr>
          <p:cNvPr id="34" name="Picture 33" descr="smartphon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885" y="3833776"/>
            <a:ext cx="493823" cy="699721"/>
          </a:xfrm>
          <a:prstGeom prst="rect">
            <a:avLst/>
          </a:prstGeom>
        </p:spPr>
      </p:pic>
      <p:sp>
        <p:nvSpPr>
          <p:cNvPr id="42" name="TextBox 41"/>
          <p:cNvSpPr txBox="1"/>
          <p:nvPr/>
        </p:nvSpPr>
        <p:spPr>
          <a:xfrm>
            <a:off x="3851920" y="2309391"/>
            <a:ext cx="1757104" cy="615553"/>
          </a:xfrm>
          <a:prstGeom prst="rect">
            <a:avLst/>
          </a:prstGeom>
          <a:noFill/>
        </p:spPr>
        <p:txBody>
          <a:bodyPr wrap="square" rtlCol="0">
            <a:spAutoFit/>
          </a:bodyPr>
          <a:lstStyle/>
          <a:p>
            <a:r>
              <a:rPr lang="en-US" sz="3400" dirty="0" smtClean="0"/>
              <a:t>Internet</a:t>
            </a:r>
            <a:endParaRPr lang="en-US" sz="3400" dirty="0"/>
          </a:p>
        </p:txBody>
      </p:sp>
      <p:sp>
        <p:nvSpPr>
          <p:cNvPr id="35" name="TextBox 34"/>
          <p:cNvSpPr txBox="1"/>
          <p:nvPr/>
        </p:nvSpPr>
        <p:spPr>
          <a:xfrm>
            <a:off x="6910466" y="2708920"/>
            <a:ext cx="2198038" cy="492443"/>
          </a:xfrm>
          <a:prstGeom prst="rect">
            <a:avLst/>
          </a:prstGeom>
          <a:noFill/>
        </p:spPr>
        <p:txBody>
          <a:bodyPr wrap="none" rtlCol="0">
            <a:spAutoFit/>
          </a:bodyPr>
          <a:lstStyle/>
          <a:p>
            <a:r>
              <a:rPr lang="en-US" sz="2600" dirty="0" err="1" smtClean="0"/>
              <a:t>SoPaL</a:t>
            </a:r>
            <a:r>
              <a:rPr lang="en-US" sz="2600" dirty="0" smtClean="0"/>
              <a:t> server</a:t>
            </a:r>
            <a:endParaRPr lang="en-US" sz="2600" dirty="0"/>
          </a:p>
        </p:txBody>
      </p:sp>
    </p:spTree>
    <p:extLst>
      <p:ext uri="{BB962C8B-B14F-4D97-AF65-F5344CB8AC3E}">
        <p14:creationId xmlns:p14="http://schemas.microsoft.com/office/powerpoint/2010/main" val="1872398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shot_2014-12-05-14-06-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700808"/>
            <a:ext cx="2122201" cy="3772800"/>
          </a:xfrm>
          <a:prstGeom prst="rect">
            <a:avLst/>
          </a:prstGeom>
          <a:ln>
            <a:solidFill>
              <a:schemeClr val="tx1"/>
            </a:solidFill>
          </a:ln>
        </p:spPr>
      </p:pic>
      <p:sp>
        <p:nvSpPr>
          <p:cNvPr id="6" name="Oval 5"/>
          <p:cNvSpPr/>
          <p:nvPr/>
        </p:nvSpPr>
        <p:spPr>
          <a:xfrm>
            <a:off x="2464109" y="2835514"/>
            <a:ext cx="766155" cy="7767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urved Connector 7"/>
          <p:cNvCxnSpPr>
            <a:stCxn id="6" idx="7"/>
          </p:cNvCxnSpPr>
          <p:nvPr/>
        </p:nvCxnSpPr>
        <p:spPr>
          <a:xfrm rot="5400000" flipH="1" flipV="1">
            <a:off x="3840291" y="1482637"/>
            <a:ext cx="744399" cy="2188854"/>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inke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600" y="2897529"/>
            <a:ext cx="326347" cy="326347"/>
          </a:xfrm>
          <a:prstGeom prst="rect">
            <a:avLst/>
          </a:prstGeom>
        </p:spPr>
      </p:pic>
      <p:sp>
        <p:nvSpPr>
          <p:cNvPr id="2" name="Title 1"/>
          <p:cNvSpPr>
            <a:spLocks noGrp="1"/>
          </p:cNvSpPr>
          <p:nvPr>
            <p:ph type="title"/>
          </p:nvPr>
        </p:nvSpPr>
        <p:spPr/>
        <p:txBody>
          <a:bodyPr/>
          <a:lstStyle/>
          <a:p>
            <a:r>
              <a:rPr lang="en-US" dirty="0" smtClean="0"/>
              <a:t>Example App: </a:t>
            </a:r>
            <a:r>
              <a:rPr lang="en-US" dirty="0" err="1" smtClean="0"/>
              <a:t>nearbyPeople</a:t>
            </a:r>
            <a:endParaRPr lang="en-US" dirty="0"/>
          </a:p>
        </p:txBody>
      </p:sp>
      <p:sp>
        <p:nvSpPr>
          <p:cNvPr id="3" name="Text Placeholder 2"/>
          <p:cNvSpPr>
            <a:spLocks noGrp="1"/>
          </p:cNvSpPr>
          <p:nvPr>
            <p:ph type="body" sz="quarter" idx="13"/>
          </p:nvPr>
        </p:nvSpPr>
        <p:spPr/>
        <p:txBody>
          <a:bodyPr/>
          <a:lstStyle/>
          <a:p>
            <a:endParaRPr lang="en-US"/>
          </a:p>
        </p:txBody>
      </p:sp>
      <p:sp>
        <p:nvSpPr>
          <p:cNvPr id="11" name="TextBox 10"/>
          <p:cNvSpPr txBox="1"/>
          <p:nvPr/>
        </p:nvSpPr>
        <p:spPr>
          <a:xfrm>
            <a:off x="3563888" y="5397438"/>
            <a:ext cx="2160240" cy="369332"/>
          </a:xfrm>
          <a:prstGeom prst="rect">
            <a:avLst/>
          </a:prstGeom>
          <a:noFill/>
        </p:spPr>
        <p:txBody>
          <a:bodyPr wrap="square" rtlCol="0">
            <a:spAutoFit/>
          </a:bodyPr>
          <a:lstStyle/>
          <a:p>
            <a:r>
              <a:rPr lang="en-US" dirty="0" err="1" smtClean="0">
                <a:hlinkClick r:id="rId4"/>
              </a:rPr>
              <a:t>nearbyPeople</a:t>
            </a:r>
            <a:endParaRPr lang="en-US" dirty="0"/>
          </a:p>
        </p:txBody>
      </p:sp>
      <p:grpSp>
        <p:nvGrpSpPr>
          <p:cNvPr id="26" name="Group 25"/>
          <p:cNvGrpSpPr>
            <a:grpSpLocks/>
          </p:cNvGrpSpPr>
          <p:nvPr/>
        </p:nvGrpSpPr>
        <p:grpSpPr>
          <a:xfrm>
            <a:off x="5546650" y="1700808"/>
            <a:ext cx="2121694" cy="3771900"/>
            <a:chOff x="5167512" y="10496"/>
            <a:chExt cx="3857628" cy="6858000"/>
          </a:xfrm>
        </p:grpSpPr>
        <p:pic>
          <p:nvPicPr>
            <p:cNvPr id="27" name="Picture 26" descr="Screenshot_2014-12-05-17-33-4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512" y="10496"/>
              <a:ext cx="3857628" cy="6858000"/>
            </a:xfrm>
            <a:prstGeom prst="rect">
              <a:avLst/>
            </a:prstGeom>
            <a:ln>
              <a:solidFill>
                <a:schemeClr val="tx1"/>
              </a:solidFill>
            </a:ln>
          </p:spPr>
        </p:pic>
        <p:sp>
          <p:nvSpPr>
            <p:cNvPr id="28" name="TextBox 27"/>
            <p:cNvSpPr txBox="1"/>
            <p:nvPr/>
          </p:nvSpPr>
          <p:spPr>
            <a:xfrm>
              <a:off x="6537589" y="2920021"/>
              <a:ext cx="1595279" cy="727473"/>
            </a:xfrm>
            <a:prstGeom prst="rect">
              <a:avLst/>
            </a:prstGeom>
            <a:solidFill>
              <a:schemeClr val="bg1"/>
            </a:solidFill>
          </p:spPr>
          <p:txBody>
            <a:bodyPr wrap="square" rtlCol="0">
              <a:spAutoFit/>
            </a:bodyPr>
            <a:lstStyle/>
            <a:p>
              <a:r>
                <a:rPr lang="en-US" sz="1000" b="1" dirty="0" smtClean="0">
                  <a:solidFill>
                    <a:srgbClr val="676767"/>
                  </a:solidFill>
                </a:rPr>
                <a:t>Marcin</a:t>
              </a:r>
            </a:p>
            <a:p>
              <a:r>
                <a:rPr lang="en-US" sz="1000" b="1" dirty="0" smtClean="0">
                  <a:solidFill>
                    <a:srgbClr val="676767"/>
                  </a:solidFill>
                </a:rPr>
                <a:t>Nagy</a:t>
              </a:r>
            </a:p>
          </p:txBody>
        </p:sp>
        <p:pic>
          <p:nvPicPr>
            <p:cNvPr id="29" name="Picture 28" descr="linke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622" y="2229848"/>
              <a:ext cx="499855" cy="499855"/>
            </a:xfrm>
            <a:prstGeom prst="rect">
              <a:avLst/>
            </a:prstGeom>
          </p:spPr>
        </p:pic>
      </p:grpSp>
    </p:spTree>
    <p:extLst>
      <p:ext uri="{BB962C8B-B14F-4D97-AF65-F5344CB8AC3E}">
        <p14:creationId xmlns:p14="http://schemas.microsoft.com/office/powerpoint/2010/main" val="22054191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otshare-mai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52" y="1766301"/>
            <a:ext cx="2186935" cy="3887885"/>
          </a:xfrm>
          <a:prstGeom prst="rect">
            <a:avLst/>
          </a:prstGeom>
          <a:ln>
            <a:solidFill>
              <a:schemeClr val="tx1"/>
            </a:solidFill>
          </a:ln>
        </p:spPr>
      </p:pic>
      <p:sp>
        <p:nvSpPr>
          <p:cNvPr id="5" name="Oval 4"/>
          <p:cNvSpPr/>
          <p:nvPr/>
        </p:nvSpPr>
        <p:spPr>
          <a:xfrm>
            <a:off x="2123728" y="2652276"/>
            <a:ext cx="766155" cy="7767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urved Connector 5"/>
          <p:cNvCxnSpPr>
            <a:stCxn id="5" idx="7"/>
          </p:cNvCxnSpPr>
          <p:nvPr/>
        </p:nvCxnSpPr>
        <p:spPr>
          <a:xfrm rot="5400000" flipH="1" flipV="1">
            <a:off x="3634999" y="1256622"/>
            <a:ext cx="652087" cy="2366720"/>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shot_2014-12-05-19-23-5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820" y="1754861"/>
            <a:ext cx="2185009" cy="3884461"/>
          </a:xfrm>
          <a:prstGeom prst="rect">
            <a:avLst/>
          </a:prstGeom>
          <a:ln>
            <a:solidFill>
              <a:schemeClr val="tx1"/>
            </a:solidFill>
          </a:ln>
        </p:spPr>
      </p:pic>
      <p:sp>
        <p:nvSpPr>
          <p:cNvPr id="2" name="Title 1"/>
          <p:cNvSpPr>
            <a:spLocks noGrp="1"/>
          </p:cNvSpPr>
          <p:nvPr>
            <p:ph type="title"/>
          </p:nvPr>
        </p:nvSpPr>
        <p:spPr/>
        <p:txBody>
          <a:bodyPr/>
          <a:lstStyle/>
          <a:p>
            <a:r>
              <a:rPr lang="en-US" dirty="0" smtClean="0"/>
              <a:t>Example App: </a:t>
            </a:r>
            <a:r>
              <a:rPr lang="en-US" dirty="0" err="1" smtClean="0"/>
              <a:t>SpotShare</a:t>
            </a:r>
            <a:endParaRPr lang="en-US" dirty="0"/>
          </a:p>
        </p:txBody>
      </p:sp>
      <p:sp>
        <p:nvSpPr>
          <p:cNvPr id="3" name="Text Placeholder 2"/>
          <p:cNvSpPr>
            <a:spLocks noGrp="1"/>
          </p:cNvSpPr>
          <p:nvPr>
            <p:ph type="body" sz="quarter" idx="13"/>
          </p:nvPr>
        </p:nvSpPr>
        <p:spPr/>
        <p:txBody>
          <a:bodyPr/>
          <a:lstStyle/>
          <a:p>
            <a:endParaRPr lang="en-US"/>
          </a:p>
        </p:txBody>
      </p:sp>
      <p:sp>
        <p:nvSpPr>
          <p:cNvPr id="9" name="TextBox 8"/>
          <p:cNvSpPr txBox="1"/>
          <p:nvPr/>
        </p:nvSpPr>
        <p:spPr>
          <a:xfrm>
            <a:off x="3419872" y="5229200"/>
            <a:ext cx="2160240" cy="646331"/>
          </a:xfrm>
          <a:prstGeom prst="rect">
            <a:avLst/>
          </a:prstGeom>
          <a:noFill/>
        </p:spPr>
        <p:txBody>
          <a:bodyPr wrap="square" rtlCol="0">
            <a:spAutoFit/>
          </a:bodyPr>
          <a:lstStyle/>
          <a:p>
            <a:r>
              <a:rPr lang="en-US" dirty="0" err="1" smtClean="0">
                <a:hlinkClick r:id="rId4"/>
              </a:rPr>
              <a:t>SpotShare</a:t>
            </a:r>
            <a:endParaRPr lang="en-US" dirty="0" smtClean="0"/>
          </a:p>
          <a:p>
            <a:r>
              <a:rPr lang="en-US" dirty="0" smtClean="0"/>
              <a:t>(Google Play)</a:t>
            </a:r>
            <a:endParaRPr lang="en-US" dirty="0"/>
          </a:p>
        </p:txBody>
      </p:sp>
    </p:spTree>
    <p:extLst>
      <p:ext uri="{BB962C8B-B14F-4D97-AF65-F5344CB8AC3E}">
        <p14:creationId xmlns:p14="http://schemas.microsoft.com/office/powerpoint/2010/main" val="3149882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okann1\Downloads\qrcode.260771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12" y="3140968"/>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Privacy-preserving, scalable protocols for finding</a:t>
            </a:r>
          </a:p>
          <a:p>
            <a:pPr lvl="1"/>
            <a:r>
              <a:rPr lang="en-US" dirty="0" smtClean="0"/>
              <a:t>common friends</a:t>
            </a:r>
          </a:p>
          <a:p>
            <a:pPr lvl="1"/>
            <a:r>
              <a:rPr lang="en-US" dirty="0" smtClean="0"/>
              <a:t>lengths of social paths</a:t>
            </a:r>
          </a:p>
          <a:p>
            <a:r>
              <a:rPr lang="en-US" dirty="0" smtClean="0"/>
              <a:t>Used in two applications (available for download)</a:t>
            </a:r>
          </a:p>
          <a:p>
            <a:pPr lvl="1"/>
            <a:r>
              <a:rPr lang="en-US" dirty="0" smtClean="0"/>
              <a:t>Easy-to-use tethering (“</a:t>
            </a:r>
            <a:r>
              <a:rPr lang="en-US" dirty="0" err="1" smtClean="0"/>
              <a:t>SpotShare</a:t>
            </a:r>
            <a:r>
              <a:rPr lang="en-US" dirty="0" smtClean="0"/>
              <a:t>”)</a:t>
            </a:r>
          </a:p>
          <a:p>
            <a:pPr lvl="1"/>
            <a:r>
              <a:rPr lang="en-US" dirty="0" smtClean="0"/>
              <a:t>Friend radar (“</a:t>
            </a:r>
            <a:r>
              <a:rPr lang="en-US" dirty="0" err="1" smtClean="0"/>
              <a:t>nearbyPeople</a:t>
            </a:r>
            <a:r>
              <a:rPr lang="en-US" dirty="0" smtClean="0"/>
              <a:t>”)</a:t>
            </a:r>
          </a:p>
          <a:p>
            <a:r>
              <a:rPr lang="en-US" dirty="0" smtClean="0"/>
              <a:t>Source code available for research use</a:t>
            </a:r>
          </a:p>
          <a:p>
            <a:r>
              <a:rPr lang="en-US" dirty="0"/>
              <a:t>More info at </a:t>
            </a:r>
            <a:r>
              <a:rPr lang="en-US" dirty="0">
                <a:hlinkClick r:id="rId3"/>
              </a:rPr>
              <a:t>https://se-sy.org/projects/pet</a:t>
            </a:r>
            <a:r>
              <a:rPr lang="en-US" dirty="0" smtClean="0">
                <a:hlinkClick r:id="rId3"/>
              </a:rPr>
              <a:t>/</a:t>
            </a:r>
            <a:r>
              <a:rPr lang="en-US" dirty="0" smtClean="0"/>
              <a:t> </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45117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a:t>
            </a:r>
            <a:r>
              <a:rPr lang="en-US" sz="3600" dirty="0" smtClean="0"/>
              <a:t>pplications</a:t>
            </a:r>
            <a:endParaRPr lang="en-US" sz="3600" dirty="0"/>
          </a:p>
        </p:txBody>
      </p:sp>
      <p:sp>
        <p:nvSpPr>
          <p:cNvPr id="6" name="Content Placeholder 2"/>
          <p:cNvSpPr>
            <a:spLocks noGrp="1"/>
          </p:cNvSpPr>
          <p:nvPr>
            <p:ph idx="1"/>
          </p:nvPr>
        </p:nvSpPr>
        <p:spPr>
          <a:xfrm>
            <a:off x="539552" y="1453925"/>
            <a:ext cx="7987811" cy="4135315"/>
          </a:xfrm>
        </p:spPr>
        <p:txBody>
          <a:bodyPr>
            <a:normAutofit lnSpcReduction="10000"/>
          </a:bodyPr>
          <a:lstStyle/>
          <a:p>
            <a:r>
              <a:rPr lang="en-US" sz="2800" dirty="0" smtClean="0"/>
              <a:t>Intuitive means for specifying access control</a:t>
            </a:r>
          </a:p>
          <a:p>
            <a:pPr lvl="1"/>
            <a:r>
              <a:rPr lang="en-US" sz="2200" dirty="0" smtClean="0"/>
              <a:t>Ride sharing</a:t>
            </a:r>
          </a:p>
          <a:p>
            <a:pPr lvl="1"/>
            <a:r>
              <a:rPr lang="en-US" sz="2200" dirty="0" smtClean="0"/>
              <a:t>Tethering Internet access</a:t>
            </a:r>
          </a:p>
          <a:p>
            <a:pPr lvl="1"/>
            <a:r>
              <a:rPr lang="en-US" sz="2200" dirty="0" smtClean="0"/>
              <a:t>...</a:t>
            </a:r>
          </a:p>
          <a:p>
            <a:pPr lvl="1"/>
            <a:endParaRPr lang="en-US" dirty="0" smtClean="0"/>
          </a:p>
          <a:p>
            <a:r>
              <a:rPr lang="en-US" sz="2800" dirty="0" smtClean="0"/>
              <a:t>Information</a:t>
            </a:r>
          </a:p>
          <a:p>
            <a:pPr lvl="1"/>
            <a:r>
              <a:rPr lang="en-US" sz="2200" dirty="0" smtClean="0"/>
              <a:t>Friend radar</a:t>
            </a:r>
          </a:p>
          <a:p>
            <a:pPr lvl="1"/>
            <a:endParaRPr lang="en-US" sz="2200" dirty="0" smtClean="0"/>
          </a:p>
          <a:p>
            <a:r>
              <a:rPr lang="en-US" sz="2800" dirty="0" smtClean="0">
                <a:solidFill>
                  <a:srgbClr val="000000"/>
                </a:solidFill>
              </a:rPr>
              <a:t>Routing in “dense” ad-hoc environment</a:t>
            </a:r>
          </a:p>
          <a:p>
            <a:r>
              <a:rPr lang="en-US" sz="2800" dirty="0" smtClean="0">
                <a:solidFill>
                  <a:srgbClr val="000000"/>
                </a:solidFill>
              </a:rPr>
              <a:t>Place familiarity estimation</a:t>
            </a:r>
          </a:p>
          <a:p>
            <a:pPr marL="0" indent="0">
              <a:buNone/>
            </a:pPr>
            <a:endParaRPr lang="en-US" sz="2800" dirty="0">
              <a:solidFill>
                <a:srgbClr val="000000"/>
              </a:solidFill>
            </a:endParaRPr>
          </a:p>
        </p:txBody>
      </p:sp>
    </p:spTree>
    <p:extLst>
      <p:ext uri="{BB962C8B-B14F-4D97-AF65-F5344CB8AC3E}">
        <p14:creationId xmlns:p14="http://schemas.microsoft.com/office/powerpoint/2010/main" val="111473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err="1" smtClean="0"/>
              <a:t>PaL</a:t>
            </a:r>
            <a:r>
              <a:rPr lang="en-US" dirty="0" smtClean="0"/>
              <a:t> server architecture</a:t>
            </a:r>
            <a:endParaRPr lang="en-US" dirty="0"/>
          </a:p>
        </p:txBody>
      </p:sp>
      <p:sp>
        <p:nvSpPr>
          <p:cNvPr id="5" name="Text Placeholder 4"/>
          <p:cNvSpPr>
            <a:spLocks noGrp="1"/>
          </p:cNvSpPr>
          <p:nvPr>
            <p:ph type="body" sz="quarter" idx="13"/>
          </p:nvPr>
        </p:nvSpPr>
        <p:spPr/>
        <p:txBody>
          <a:bodyPr/>
          <a:lstStyle/>
          <a:p>
            <a:endParaRPr lang="en-US"/>
          </a:p>
        </p:txBody>
      </p:sp>
      <p:pic>
        <p:nvPicPr>
          <p:cNvPr id="4" name="Picture 3" descr="server-arch_new-comp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36" y="1089248"/>
            <a:ext cx="6096000" cy="4572000"/>
          </a:xfrm>
          <a:prstGeom prst="rect">
            <a:avLst/>
          </a:prstGeom>
        </p:spPr>
      </p:pic>
    </p:spTree>
    <p:extLst>
      <p:ext uri="{BB962C8B-B14F-4D97-AF65-F5344CB8AC3E}">
        <p14:creationId xmlns:p14="http://schemas.microsoft.com/office/powerpoint/2010/main" val="1136474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err="1" smtClean="0"/>
              <a:t>PaL</a:t>
            </a:r>
            <a:r>
              <a:rPr lang="en-US" dirty="0" smtClean="0"/>
              <a:t> client architecture</a:t>
            </a:r>
            <a:endParaRPr lang="en-US" dirty="0"/>
          </a:p>
        </p:txBody>
      </p:sp>
      <p:sp>
        <p:nvSpPr>
          <p:cNvPr id="5" name="Text Placeholder 4"/>
          <p:cNvSpPr>
            <a:spLocks noGrp="1"/>
          </p:cNvSpPr>
          <p:nvPr>
            <p:ph type="body" sz="quarter" idx="13"/>
          </p:nvPr>
        </p:nvSpPr>
        <p:spPr/>
        <p:txBody>
          <a:bodyPr/>
          <a:lstStyle/>
          <a:p>
            <a:endParaRPr lang="en-US"/>
          </a:p>
        </p:txBody>
      </p:sp>
      <p:pic>
        <p:nvPicPr>
          <p:cNvPr id="3" name="Picture 2" descr="client-arch_new-comp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1231900"/>
            <a:ext cx="6045200" cy="4381500"/>
          </a:xfrm>
          <a:prstGeom prst="rect">
            <a:avLst/>
          </a:prstGeom>
        </p:spPr>
      </p:pic>
    </p:spTree>
    <p:extLst>
      <p:ext uri="{BB962C8B-B14F-4D97-AF65-F5344CB8AC3E}">
        <p14:creationId xmlns:p14="http://schemas.microsoft.com/office/powerpoint/2010/main" val="1136474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for estimating coverage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Test set: randomly choose x% of </a:t>
            </a:r>
            <a:r>
              <a:rPr lang="en-US" dirty="0" smtClean="0">
                <a:solidFill>
                  <a:schemeClr val="accent1"/>
                </a:solidFill>
              </a:rPr>
              <a:t>“sampled users”</a:t>
            </a:r>
          </a:p>
          <a:p>
            <a:pPr lvl="1"/>
            <a:r>
              <a:rPr lang="en-US" dirty="0"/>
              <a:t>x</a:t>
            </a:r>
            <a:r>
              <a:rPr lang="en-US" dirty="0" smtClean="0"/>
              <a:t> = 20, 40, 60, 80 (represents fraction using Social Pal)</a:t>
            </a:r>
          </a:p>
          <a:p>
            <a:pPr marL="457200" indent="-457200">
              <a:buFont typeface="+mj-lt"/>
              <a:buAutoNum type="arabicPeriod"/>
            </a:pPr>
            <a:r>
              <a:rPr lang="en-US" dirty="0" smtClean="0"/>
              <a:t>Pick 50k pairs randomly from “test set” w/ k-hop path</a:t>
            </a:r>
          </a:p>
          <a:p>
            <a:pPr lvl="1"/>
            <a:r>
              <a:rPr lang="en-US" dirty="0"/>
              <a:t>k</a:t>
            </a:r>
            <a:r>
              <a:rPr lang="en-US" dirty="0" smtClean="0"/>
              <a:t> = 2, 3, 4</a:t>
            </a:r>
          </a:p>
          <a:p>
            <a:pPr marL="457200" indent="-457200">
              <a:buFont typeface="+mj-lt"/>
              <a:buAutoNum type="arabicPeriod"/>
            </a:pPr>
            <a:r>
              <a:rPr lang="en-US" dirty="0" smtClean="0"/>
              <a:t>Compute fraction for which Social </a:t>
            </a:r>
            <a:r>
              <a:rPr lang="en-US" dirty="0" err="1" smtClean="0"/>
              <a:t>PaL</a:t>
            </a:r>
            <a:r>
              <a:rPr lang="en-US" dirty="0" smtClean="0"/>
              <a:t> discovers path</a:t>
            </a:r>
          </a:p>
          <a:p>
            <a:pPr marL="0" indent="0">
              <a:buNone/>
            </a:pPr>
            <a:endParaRPr lang="en-US" dirty="0" smtClean="0"/>
          </a:p>
          <a:p>
            <a:pPr marL="0" indent="0">
              <a:buNone/>
            </a:pPr>
            <a:r>
              <a:rPr lang="en-US" dirty="0" smtClean="0"/>
              <a:t>Repeat steps 1-3 ten times; average results</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95382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for estimating coverage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Test set: randomly choose x% of users</a:t>
            </a:r>
          </a:p>
          <a:p>
            <a:pPr lvl="1"/>
            <a:r>
              <a:rPr lang="en-US" dirty="0"/>
              <a:t>x</a:t>
            </a:r>
            <a:r>
              <a:rPr lang="en-US" dirty="0" smtClean="0"/>
              <a:t> = 20, 40, 60, 80 (represents fraction using Social Pal)</a:t>
            </a:r>
          </a:p>
          <a:p>
            <a:pPr marL="457200" indent="-457200">
              <a:buFont typeface="+mj-lt"/>
              <a:buAutoNum type="arabicPeriod"/>
            </a:pPr>
            <a:r>
              <a:rPr lang="en-US" dirty="0" smtClean="0"/>
              <a:t>Pick 50k pairs randomly from “test set” w/ k-hop path</a:t>
            </a:r>
          </a:p>
          <a:p>
            <a:pPr lvl="1"/>
            <a:r>
              <a:rPr lang="en-US" dirty="0"/>
              <a:t>k</a:t>
            </a:r>
            <a:r>
              <a:rPr lang="en-US" dirty="0" smtClean="0"/>
              <a:t> = 2, 3, 4</a:t>
            </a:r>
          </a:p>
          <a:p>
            <a:pPr marL="457200" indent="-457200">
              <a:buFont typeface="+mj-lt"/>
              <a:buAutoNum type="arabicPeriod"/>
            </a:pPr>
            <a:r>
              <a:rPr lang="en-US" dirty="0" smtClean="0"/>
              <a:t>Compute fraction for which Social </a:t>
            </a:r>
            <a:r>
              <a:rPr lang="en-US" dirty="0" err="1" smtClean="0"/>
              <a:t>PaL</a:t>
            </a:r>
            <a:r>
              <a:rPr lang="en-US" dirty="0" smtClean="0"/>
              <a:t> discovers path</a:t>
            </a:r>
          </a:p>
          <a:p>
            <a:pPr marL="0" indent="0">
              <a:buNone/>
            </a:pPr>
            <a:endParaRPr lang="en-US" dirty="0" smtClean="0"/>
          </a:p>
          <a:p>
            <a:pPr marL="0" indent="0">
              <a:buNone/>
            </a:pPr>
            <a:r>
              <a:rPr lang="en-US" dirty="0" smtClean="0"/>
              <a:t>Repeat steps 1-3 ten times; average results</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6635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err="1" smtClean="0"/>
              <a:t>Nagy</a:t>
            </a:r>
            <a:r>
              <a:rPr lang="fi-FI" sz="3600" dirty="0" smtClean="0"/>
              <a:t> et al. 2013 (ACSAC 2013)</a:t>
            </a:r>
            <a:endParaRPr lang="en-US" sz="3600" dirty="0"/>
          </a:p>
        </p:txBody>
      </p:sp>
      <p:sp>
        <p:nvSpPr>
          <p:cNvPr id="3" name="Content Placeholder 2"/>
          <p:cNvSpPr>
            <a:spLocks noGrp="1"/>
          </p:cNvSpPr>
          <p:nvPr>
            <p:ph idx="1"/>
          </p:nvPr>
        </p:nvSpPr>
        <p:spPr>
          <a:xfrm>
            <a:off x="467544" y="1628800"/>
            <a:ext cx="8229600" cy="4525963"/>
          </a:xfrm>
        </p:spPr>
        <p:txBody>
          <a:bodyPr/>
          <a:lstStyle/>
          <a:p>
            <a:pPr>
              <a:buNone/>
            </a:pPr>
            <a:r>
              <a:rPr lang="en-US" sz="2800" dirty="0" smtClean="0"/>
              <a:t>How can you find if you have </a:t>
            </a:r>
            <a:r>
              <a:rPr lang="en-US" sz="2800" dirty="0" smtClean="0">
                <a:solidFill>
                  <a:schemeClr val="accent6">
                    <a:lumMod val="60000"/>
                    <a:lumOff val="40000"/>
                  </a:schemeClr>
                </a:solidFill>
              </a:rPr>
              <a:t>common friends </a:t>
            </a:r>
            <a:r>
              <a:rPr lang="en-US" sz="2800" dirty="0" smtClean="0"/>
              <a:t>with someone (nearby)?</a:t>
            </a:r>
          </a:p>
          <a:p>
            <a:pPr>
              <a:buNone/>
            </a:pPr>
            <a:endParaRPr lang="en-US" sz="2800" dirty="0"/>
          </a:p>
          <a:p>
            <a:pPr>
              <a:buNone/>
            </a:pPr>
            <a:r>
              <a:rPr lang="en-US" sz="2800" dirty="0" smtClean="0">
                <a:solidFill>
                  <a:srgbClr val="00B050"/>
                </a:solidFill>
              </a:rPr>
              <a:t>… in a privacy-preserving way</a:t>
            </a:r>
          </a:p>
        </p:txBody>
      </p:sp>
      <p:sp>
        <p:nvSpPr>
          <p:cNvPr id="8" name="Oval 7"/>
          <p:cNvSpPr/>
          <p:nvPr/>
        </p:nvSpPr>
        <p:spPr>
          <a:xfrm>
            <a:off x="1106975" y="4949809"/>
            <a:ext cx="207383" cy="2073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39869" y="4949809"/>
            <a:ext cx="207383" cy="20738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47582" y="4949809"/>
            <a:ext cx="207383" cy="20738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09327" y="3999304"/>
            <a:ext cx="743743" cy="398879"/>
          </a:xfrm>
          <a:prstGeom prst="rect">
            <a:avLst/>
          </a:prstGeom>
          <a:noFill/>
        </p:spPr>
        <p:txBody>
          <a:bodyPr wrap="none" rtlCol="0">
            <a:spAutoFit/>
          </a:bodyPr>
          <a:lstStyle/>
          <a:p>
            <a:r>
              <a:rPr lang="en-US" sz="1200" dirty="0" smtClean="0"/>
              <a:t>John</a:t>
            </a:r>
            <a:endParaRPr lang="en-US" sz="1200" dirty="0"/>
          </a:p>
        </p:txBody>
      </p:sp>
      <p:cxnSp>
        <p:nvCxnSpPr>
          <p:cNvPr id="12" name="Straight Connector 11"/>
          <p:cNvCxnSpPr>
            <a:stCxn id="14" idx="3"/>
            <a:endCxn id="15" idx="1"/>
          </p:cNvCxnSpPr>
          <p:nvPr/>
        </p:nvCxnSpPr>
        <p:spPr>
          <a:xfrm>
            <a:off x="1557925" y="4809300"/>
            <a:ext cx="378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5" idx="3"/>
            <a:endCxn id="18" idx="1"/>
          </p:cNvCxnSpPr>
          <p:nvPr/>
        </p:nvCxnSpPr>
        <p:spPr>
          <a:xfrm>
            <a:off x="2728724" y="4809300"/>
            <a:ext cx="452081" cy="4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4609860"/>
            <a:ext cx="658333" cy="398879"/>
          </a:xfrm>
          <a:prstGeom prst="rect">
            <a:avLst/>
          </a:prstGeom>
          <a:noFill/>
        </p:spPr>
        <p:txBody>
          <a:bodyPr wrap="none" rtlCol="0">
            <a:spAutoFit/>
          </a:bodyPr>
          <a:lstStyle/>
          <a:p>
            <a:r>
              <a:rPr lang="en-US" sz="1200" dirty="0" smtClean="0"/>
              <a:t>Bob</a:t>
            </a:r>
            <a:endParaRPr lang="en-US" sz="1200" dirty="0"/>
          </a:p>
        </p:txBody>
      </p:sp>
      <p:sp>
        <p:nvSpPr>
          <p:cNvPr id="15" name="TextBox 14"/>
          <p:cNvSpPr txBox="1"/>
          <p:nvPr/>
        </p:nvSpPr>
        <p:spPr>
          <a:xfrm>
            <a:off x="1936507" y="4609860"/>
            <a:ext cx="792217" cy="398879"/>
          </a:xfrm>
          <a:prstGeom prst="rect">
            <a:avLst/>
          </a:prstGeom>
          <a:noFill/>
        </p:spPr>
        <p:txBody>
          <a:bodyPr wrap="none" rtlCol="0">
            <a:spAutoFit/>
          </a:bodyPr>
          <a:lstStyle/>
          <a:p>
            <a:r>
              <a:rPr lang="en-US" sz="1200" dirty="0" smtClean="0"/>
              <a:t>Carol</a:t>
            </a:r>
            <a:endParaRPr lang="en-US" sz="1200" dirty="0"/>
          </a:p>
        </p:txBody>
      </p:sp>
      <p:sp>
        <p:nvSpPr>
          <p:cNvPr id="16" name="TextBox 15"/>
          <p:cNvSpPr txBox="1"/>
          <p:nvPr/>
        </p:nvSpPr>
        <p:spPr>
          <a:xfrm>
            <a:off x="4425103" y="4609860"/>
            <a:ext cx="1064599" cy="398879"/>
          </a:xfrm>
          <a:prstGeom prst="rect">
            <a:avLst/>
          </a:prstGeom>
          <a:noFill/>
        </p:spPr>
        <p:txBody>
          <a:bodyPr wrap="none" rtlCol="0">
            <a:spAutoFit/>
          </a:bodyPr>
          <a:lstStyle/>
          <a:p>
            <a:r>
              <a:rPr lang="en-US" sz="1200" dirty="0" smtClean="0"/>
              <a:t>Thomas</a:t>
            </a:r>
            <a:endParaRPr lang="en-US" sz="1200" dirty="0"/>
          </a:p>
        </p:txBody>
      </p:sp>
      <p:sp>
        <p:nvSpPr>
          <p:cNvPr id="17" name="Oval 16"/>
          <p:cNvSpPr/>
          <p:nvPr/>
        </p:nvSpPr>
        <p:spPr>
          <a:xfrm>
            <a:off x="2282147" y="4344941"/>
            <a:ext cx="207384" cy="2073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180805" y="4614297"/>
            <a:ext cx="831459" cy="398879"/>
          </a:xfrm>
          <a:prstGeom prst="rect">
            <a:avLst/>
          </a:prstGeom>
          <a:noFill/>
        </p:spPr>
        <p:txBody>
          <a:bodyPr wrap="none" rtlCol="0">
            <a:spAutoFit/>
          </a:bodyPr>
          <a:lstStyle/>
          <a:p>
            <a:r>
              <a:rPr lang="en-US" sz="1200" dirty="0" smtClean="0"/>
              <a:t>Steve</a:t>
            </a:r>
            <a:endParaRPr lang="en-US" sz="1200" dirty="0"/>
          </a:p>
        </p:txBody>
      </p:sp>
      <p:cxnSp>
        <p:nvCxnSpPr>
          <p:cNvPr id="19" name="Straight Connector 18"/>
          <p:cNvCxnSpPr>
            <a:stCxn id="18" idx="3"/>
            <a:endCxn id="16" idx="1"/>
          </p:cNvCxnSpPr>
          <p:nvPr/>
        </p:nvCxnSpPr>
        <p:spPr>
          <a:xfrm flipV="1">
            <a:off x="4012264" y="4809300"/>
            <a:ext cx="412839" cy="4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491880" y="4949809"/>
            <a:ext cx="207383" cy="207383"/>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6" name="Straight Connector 5"/>
          <p:cNvCxnSpPr>
            <a:stCxn id="14" idx="0"/>
          </p:cNvCxnSpPr>
          <p:nvPr/>
        </p:nvCxnSpPr>
        <p:spPr>
          <a:xfrm flipV="1">
            <a:off x="1228759" y="4431348"/>
            <a:ext cx="880568" cy="178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99592" y="4581128"/>
            <a:ext cx="3096344" cy="720080"/>
          </a:xfrm>
          <a:prstGeom prst="round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027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err="1" smtClean="0"/>
              <a:t>Requirements</a:t>
            </a:r>
            <a:endParaRPr lang="en-US" sz="3600" dirty="0"/>
          </a:p>
        </p:txBody>
      </p:sp>
      <p:sp>
        <p:nvSpPr>
          <p:cNvPr id="3" name="Content Placeholder 2"/>
          <p:cNvSpPr>
            <a:spLocks noGrp="1"/>
          </p:cNvSpPr>
          <p:nvPr>
            <p:ph idx="1"/>
          </p:nvPr>
        </p:nvSpPr>
        <p:spPr>
          <a:xfrm>
            <a:off x="467544" y="1412776"/>
            <a:ext cx="8229600" cy="4525963"/>
          </a:xfrm>
        </p:spPr>
        <p:txBody>
          <a:bodyPr/>
          <a:lstStyle/>
          <a:p>
            <a:pPr>
              <a:lnSpc>
                <a:spcPct val="130000"/>
              </a:lnSpc>
            </a:pPr>
            <a:r>
              <a:rPr lang="en-US" sz="2600" b="1" dirty="0" smtClean="0">
                <a:solidFill>
                  <a:srgbClr val="00B050"/>
                </a:solidFill>
              </a:rPr>
              <a:t>privacy</a:t>
            </a:r>
            <a:r>
              <a:rPr lang="en-US" sz="2600" dirty="0" smtClean="0"/>
              <a:t>: </a:t>
            </a:r>
          </a:p>
          <a:p>
            <a:pPr lvl="1">
              <a:lnSpc>
                <a:spcPct val="130000"/>
              </a:lnSpc>
            </a:pPr>
            <a:r>
              <a:rPr lang="en-US" sz="2200" dirty="0" smtClean="0"/>
              <a:t>no more info. </a:t>
            </a:r>
            <a:r>
              <a:rPr lang="en-US" sz="2200" dirty="0"/>
              <a:t>t</a:t>
            </a:r>
            <a:r>
              <a:rPr lang="en-US" sz="2200" dirty="0" smtClean="0"/>
              <a:t>o participants than about common friends</a:t>
            </a:r>
          </a:p>
          <a:p>
            <a:pPr lvl="1">
              <a:lnSpc>
                <a:spcPct val="130000"/>
              </a:lnSpc>
            </a:pPr>
            <a:r>
              <a:rPr lang="en-US" sz="2200" dirty="0"/>
              <a:t>n</a:t>
            </a:r>
            <a:r>
              <a:rPr lang="en-US" sz="2200" dirty="0" smtClean="0"/>
              <a:t>o additional info. to anybody else (e.g., “trusted server”)</a:t>
            </a:r>
          </a:p>
          <a:p>
            <a:pPr>
              <a:lnSpc>
                <a:spcPct val="130000"/>
              </a:lnSpc>
            </a:pPr>
            <a:r>
              <a:rPr lang="en-US" sz="2600" b="1" dirty="0" smtClean="0">
                <a:solidFill>
                  <a:srgbClr val="00B050"/>
                </a:solidFill>
              </a:rPr>
              <a:t>authenticity</a:t>
            </a:r>
            <a:r>
              <a:rPr lang="en-US" sz="2600" b="1" dirty="0" smtClean="0"/>
              <a:t>:</a:t>
            </a:r>
            <a:r>
              <a:rPr lang="en-US" sz="2600" dirty="0" smtClean="0"/>
              <a:t> </a:t>
            </a:r>
          </a:p>
          <a:p>
            <a:pPr lvl="1">
              <a:lnSpc>
                <a:spcPct val="130000"/>
              </a:lnSpc>
            </a:pPr>
            <a:r>
              <a:rPr lang="en-US" sz="2200" dirty="0" smtClean="0"/>
              <a:t>no false claims of friendship</a:t>
            </a:r>
          </a:p>
          <a:p>
            <a:pPr>
              <a:lnSpc>
                <a:spcPct val="130000"/>
              </a:lnSpc>
            </a:pPr>
            <a:r>
              <a:rPr lang="en-US" sz="2600" b="1" dirty="0" smtClean="0">
                <a:solidFill>
                  <a:srgbClr val="00B050"/>
                </a:solidFill>
              </a:rPr>
              <a:t>efficiency</a:t>
            </a:r>
            <a:r>
              <a:rPr lang="en-US" sz="2600" b="1" dirty="0" smtClean="0"/>
              <a:t>: </a:t>
            </a:r>
          </a:p>
          <a:p>
            <a:pPr lvl="1">
              <a:lnSpc>
                <a:spcPct val="130000"/>
              </a:lnSpc>
            </a:pPr>
            <a:r>
              <a:rPr lang="en-US" sz="2200" dirty="0"/>
              <a:t>a</a:t>
            </a:r>
            <a:r>
              <a:rPr lang="en-US" sz="2200" dirty="0" smtClean="0"/>
              <a:t>pplicable for mobile usage</a:t>
            </a:r>
            <a:endParaRPr lang="en-US" sz="2200" dirty="0"/>
          </a:p>
          <a:p>
            <a:pPr lvl="1">
              <a:lnSpc>
                <a:spcPct val="130000"/>
              </a:lnSpc>
            </a:pPr>
            <a:r>
              <a:rPr lang="en-US" sz="2200" dirty="0" smtClean="0"/>
              <a:t>minimize expensive crypto operations</a:t>
            </a:r>
            <a:endParaRPr lang="en-US" sz="2200" b="1" dirty="0"/>
          </a:p>
        </p:txBody>
      </p:sp>
    </p:spTree>
    <p:extLst>
      <p:ext uri="{BB962C8B-B14F-4D97-AF65-F5344CB8AC3E}">
        <p14:creationId xmlns:p14="http://schemas.microsoft.com/office/powerpoint/2010/main" val="181430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approach: Using a trusted server</a:t>
            </a:r>
            <a:endParaRPr lang="en-US" dirty="0"/>
          </a:p>
        </p:txBody>
      </p:sp>
      <p:sp>
        <p:nvSpPr>
          <p:cNvPr id="21" name="Content Placeholder 20"/>
          <p:cNvSpPr>
            <a:spLocks noGrp="1"/>
          </p:cNvSpPr>
          <p:nvPr>
            <p:ph idx="1"/>
          </p:nvPr>
        </p:nvSpPr>
        <p:spPr>
          <a:xfrm>
            <a:off x="572966" y="1093885"/>
            <a:ext cx="7987811" cy="4135315"/>
          </a:xfrm>
        </p:spPr>
        <p:txBody>
          <a:bodyPr/>
          <a:lstStyle/>
          <a:p>
            <a:r>
              <a:rPr lang="en-US" dirty="0" err="1" smtClean="0"/>
              <a:t>FourSquare</a:t>
            </a:r>
            <a:r>
              <a:rPr lang="en-US" dirty="0" smtClean="0"/>
              <a:t>, </a:t>
            </a:r>
            <a:r>
              <a:rPr lang="en-US" dirty="0" err="1" smtClean="0"/>
              <a:t>Tencent</a:t>
            </a:r>
            <a:r>
              <a:rPr lang="en-US" dirty="0" smtClean="0"/>
              <a:t>, …</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4181587175"/>
              </p:ext>
            </p:extLst>
          </p:nvPr>
        </p:nvGraphicFramePr>
        <p:xfrm>
          <a:off x="6444208" y="1052736"/>
          <a:ext cx="2520280" cy="1584176"/>
        </p:xfrm>
        <a:graphic>
          <a:graphicData uri="http://schemas.openxmlformats.org/drawingml/2006/table">
            <a:tbl>
              <a:tblPr firstRow="1" bandRow="1">
                <a:tableStyleId>{5C22544A-7EE6-4342-B048-85BDC9FD1C3A}</a:tableStyleId>
              </a:tblPr>
              <a:tblGrid>
                <a:gridCol w="1260140"/>
                <a:gridCol w="1260140"/>
              </a:tblGrid>
              <a:tr h="396044">
                <a:tc>
                  <a:txBody>
                    <a:bodyPr/>
                    <a:lstStyle/>
                    <a:p>
                      <a:r>
                        <a:rPr lang="en-US" sz="1600" b="0" dirty="0" smtClean="0"/>
                        <a:t>User</a:t>
                      </a:r>
                      <a:endParaRPr lang="en-US" sz="1600" b="0" dirty="0"/>
                    </a:p>
                  </a:txBody>
                  <a:tcPr/>
                </a:tc>
                <a:tc>
                  <a:txBody>
                    <a:bodyPr/>
                    <a:lstStyle/>
                    <a:p>
                      <a:r>
                        <a:rPr lang="en-US" sz="1600" dirty="0" smtClean="0"/>
                        <a:t>Location</a:t>
                      </a:r>
                      <a:endParaRPr lang="en-US" sz="1600" dirty="0"/>
                    </a:p>
                  </a:txBody>
                  <a:tcPr/>
                </a:tc>
              </a:tr>
              <a:tr h="396044">
                <a:tc>
                  <a:txBody>
                    <a:bodyPr/>
                    <a:lstStyle/>
                    <a:p>
                      <a:r>
                        <a:rPr lang="en-US" sz="1600" dirty="0" smtClean="0"/>
                        <a:t>Alice</a:t>
                      </a:r>
                      <a:endParaRPr lang="en-US" sz="1600" dirty="0"/>
                    </a:p>
                  </a:txBody>
                  <a:tcPr/>
                </a:tc>
                <a:tc>
                  <a:txBody>
                    <a:bodyPr/>
                    <a:lstStyle/>
                    <a:p>
                      <a:r>
                        <a:rPr lang="en-US" sz="1600" dirty="0" smtClean="0"/>
                        <a:t>(</a:t>
                      </a:r>
                      <a:r>
                        <a:rPr lang="en-US" sz="1600" dirty="0" err="1" smtClean="0"/>
                        <a:t>x,y</a:t>
                      </a:r>
                      <a:r>
                        <a:rPr lang="en-US" sz="1600" dirty="0" smtClean="0"/>
                        <a:t>)</a:t>
                      </a:r>
                      <a:endParaRPr lang="en-US" sz="1600" dirty="0"/>
                    </a:p>
                  </a:txBody>
                  <a:tcPr/>
                </a:tc>
              </a:tr>
              <a:tr h="396044">
                <a:tc>
                  <a:txBody>
                    <a:bodyPr/>
                    <a:lstStyle/>
                    <a:p>
                      <a:r>
                        <a:rPr lang="en-US" sz="1600" dirty="0" smtClean="0"/>
                        <a:t>Bob</a:t>
                      </a:r>
                      <a:endParaRPr lang="en-US" sz="1600" dirty="0"/>
                    </a:p>
                  </a:txBody>
                  <a:tcPr/>
                </a:tc>
                <a:tc>
                  <a:txBody>
                    <a:bodyPr/>
                    <a:lstStyle/>
                    <a:p>
                      <a:r>
                        <a:rPr lang="en-US" sz="1600" dirty="0" smtClean="0"/>
                        <a:t>(</a:t>
                      </a:r>
                      <a:r>
                        <a:rPr lang="en-US" sz="1600" dirty="0" err="1" smtClean="0"/>
                        <a:t>x,y</a:t>
                      </a:r>
                      <a:r>
                        <a:rPr lang="en-US" sz="1600" dirty="0" smtClean="0"/>
                        <a:t>)</a:t>
                      </a:r>
                      <a:endParaRPr lang="en-US" sz="1600" dirty="0"/>
                    </a:p>
                  </a:txBody>
                  <a:tcPr/>
                </a:tc>
              </a:tr>
              <a:tr h="396044">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grpSp>
        <p:nvGrpSpPr>
          <p:cNvPr id="9" name="Group 8"/>
          <p:cNvGrpSpPr/>
          <p:nvPr/>
        </p:nvGrpSpPr>
        <p:grpSpPr>
          <a:xfrm>
            <a:off x="4716016" y="1124744"/>
            <a:ext cx="4084507" cy="2967286"/>
            <a:chOff x="4716016" y="1124744"/>
            <a:chExt cx="4084507" cy="2967286"/>
          </a:xfrm>
        </p:grpSpPr>
        <p:grpSp>
          <p:nvGrpSpPr>
            <p:cNvPr id="8" name="Group 7"/>
            <p:cNvGrpSpPr/>
            <p:nvPr/>
          </p:nvGrpSpPr>
          <p:grpSpPr>
            <a:xfrm>
              <a:off x="4716016" y="1124744"/>
              <a:ext cx="4084507" cy="2967286"/>
              <a:chOff x="4716016" y="2276872"/>
              <a:chExt cx="4084507" cy="2967286"/>
            </a:xfrm>
          </p:grpSpPr>
          <p:pic>
            <p:nvPicPr>
              <p:cNvPr id="4" name="Picture 6"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6804248" y="4509120"/>
                <a:ext cx="735038" cy="735038"/>
              </a:xfrm>
              <a:prstGeom prst="rect">
                <a:avLst/>
              </a:prstGeom>
              <a:noFill/>
            </p:spPr>
          </p:pic>
          <p:pic>
            <p:nvPicPr>
              <p:cNvPr id="5"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4860032" y="4509120"/>
                <a:ext cx="672505" cy="672505"/>
              </a:xfrm>
              <a:prstGeom prst="rect">
                <a:avLst/>
              </a:prstGeom>
              <a:noFill/>
            </p:spPr>
          </p:pic>
          <p:pic>
            <p:nvPicPr>
              <p:cNvPr id="1027" name="Picture 3" descr="C:\Users\asokan\AppData\Local\Microsoft\Windows\Temporary Internet Files\Content.IE5\A5YADNQ6\MC900434879[1].png"/>
              <p:cNvPicPr>
                <a:picLocks noChangeAspect="1" noChangeArrowheads="1"/>
              </p:cNvPicPr>
              <p:nvPr/>
            </p:nvPicPr>
            <p:blipFill>
              <a:blip r:embed="rId5" cstate="print"/>
              <a:srcRect/>
              <a:stretch>
                <a:fillRect/>
              </a:stretch>
            </p:blipFill>
            <p:spPr bwMode="auto">
              <a:xfrm>
                <a:off x="4716016" y="2276872"/>
                <a:ext cx="1363018" cy="1363018"/>
              </a:xfrm>
              <a:prstGeom prst="rect">
                <a:avLst/>
              </a:prstGeom>
              <a:noFill/>
            </p:spPr>
          </p:pic>
          <p:cxnSp>
            <p:nvCxnSpPr>
              <p:cNvPr id="16" name="Straight Arrow Connector 15"/>
              <p:cNvCxnSpPr/>
              <p:nvPr/>
            </p:nvCxnSpPr>
            <p:spPr>
              <a:xfrm flipH="1" flipV="1">
                <a:off x="5724128" y="3501008"/>
                <a:ext cx="144016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64013" y="3779748"/>
                <a:ext cx="2236510" cy="369332"/>
              </a:xfrm>
              <a:prstGeom prst="rect">
                <a:avLst/>
              </a:prstGeom>
              <a:noFill/>
            </p:spPr>
            <p:txBody>
              <a:bodyPr wrap="none" rtlCol="0">
                <a:spAutoFit/>
              </a:bodyPr>
              <a:lstStyle/>
              <a:p>
                <a:r>
                  <a:rPr lang="en-US" dirty="0" smtClean="0"/>
                  <a:t>Any friends nearby?</a:t>
                </a:r>
                <a:endParaRPr lang="en-US" dirty="0"/>
              </a:p>
            </p:txBody>
          </p:sp>
          <p:cxnSp>
            <p:nvCxnSpPr>
              <p:cNvPr id="23" name="Straight Arrow Connector 22"/>
              <p:cNvCxnSpPr/>
              <p:nvPr/>
            </p:nvCxnSpPr>
            <p:spPr>
              <a:xfrm flipH="1" flipV="1">
                <a:off x="5580112" y="3645024"/>
                <a:ext cx="1440160" cy="93610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580112" y="2996952"/>
              <a:ext cx="838691" cy="369332"/>
            </a:xfrm>
            <a:prstGeom prst="rect">
              <a:avLst/>
            </a:prstGeom>
            <a:noFill/>
          </p:spPr>
          <p:txBody>
            <a:bodyPr wrap="none" rtlCol="0">
              <a:spAutoFit/>
            </a:bodyPr>
            <a:lstStyle/>
            <a:p>
              <a:r>
                <a:rPr lang="en-US" dirty="0" smtClean="0"/>
                <a:t>“Alice”</a:t>
              </a:r>
              <a:endParaRPr lang="en-US" dirty="0"/>
            </a:p>
          </p:txBody>
        </p:sp>
      </p:grpSp>
      <p:graphicFrame>
        <p:nvGraphicFramePr>
          <p:cNvPr id="17" name="Table 16"/>
          <p:cNvGraphicFramePr>
            <a:graphicFrameLocks noGrp="1" noChangeAspect="1"/>
          </p:cNvGraphicFramePr>
          <p:nvPr>
            <p:extLst>
              <p:ext uri="{D42A27DB-BD31-4B8C-83A1-F6EECF244321}">
                <p14:modId xmlns:p14="http://schemas.microsoft.com/office/powerpoint/2010/main" val="3302450684"/>
              </p:ext>
            </p:extLst>
          </p:nvPr>
        </p:nvGraphicFramePr>
        <p:xfrm>
          <a:off x="2555776" y="1844824"/>
          <a:ext cx="1728192" cy="1280160"/>
        </p:xfrm>
        <a:graphic>
          <a:graphicData uri="http://schemas.openxmlformats.org/drawingml/2006/table">
            <a:tbl>
              <a:tblPr firstRow="1" bandRow="1">
                <a:tableStyleId>{5940675A-B579-460E-94D1-54222C63F5DA}</a:tableStyleId>
              </a:tblPr>
              <a:tblGrid>
                <a:gridCol w="1170687"/>
                <a:gridCol w="557505"/>
              </a:tblGrid>
              <a:tr h="426720">
                <a:tc>
                  <a:txBody>
                    <a:bodyPr/>
                    <a:lstStyle/>
                    <a:p>
                      <a:r>
                        <a:rPr lang="en-US" sz="1400" dirty="0" smtClean="0"/>
                        <a:t>Privacy</a:t>
                      </a:r>
                      <a:endParaRPr lang="en-US" sz="1400" dirty="0"/>
                    </a:p>
                  </a:txBody>
                  <a:tcPr marL="99323" marR="99323" marT="49661" marB="49661" anchor="ctr"/>
                </a:tc>
                <a:tc>
                  <a:txBody>
                    <a:bodyPr/>
                    <a:lstStyle/>
                    <a:p>
                      <a:pPr algn="ctr"/>
                      <a:r>
                        <a:rPr lang="en-US" sz="1400" b="1" dirty="0" smtClean="0">
                          <a:solidFill>
                            <a:schemeClr val="accent2"/>
                          </a:solidFill>
                          <a:sym typeface="Symbol"/>
                        </a:rPr>
                        <a:t></a:t>
                      </a:r>
                      <a:endParaRPr lang="en-US" sz="1400" b="1" dirty="0">
                        <a:solidFill>
                          <a:schemeClr val="accent2"/>
                        </a:solidFill>
                      </a:endParaRPr>
                    </a:p>
                  </a:txBody>
                  <a:tcPr marL="99323" marR="99323" marT="49661" marB="49661" anchor="ctr"/>
                </a:tc>
              </a:tr>
              <a:tr h="426720">
                <a:tc>
                  <a:txBody>
                    <a:bodyPr/>
                    <a:lstStyle/>
                    <a:p>
                      <a:r>
                        <a:rPr lang="en-US" sz="1400" dirty="0" smtClean="0"/>
                        <a:t>Authenticity</a:t>
                      </a:r>
                      <a:endParaRPr lang="en-US" sz="1400" dirty="0"/>
                    </a:p>
                  </a:txBody>
                  <a:tcPr marL="99323" marR="99323" marT="49661" marB="49661" anchor="ctr"/>
                </a:tc>
                <a:tc>
                  <a:txBody>
                    <a:bodyPr/>
                    <a:lstStyle/>
                    <a:p>
                      <a:pPr algn="ctr"/>
                      <a:r>
                        <a:rPr lang="en-US" sz="1400" b="1" dirty="0" smtClean="0">
                          <a:solidFill>
                            <a:schemeClr val="accent1"/>
                          </a:solidFill>
                          <a:sym typeface="Symbol"/>
                        </a:rPr>
                        <a:t></a:t>
                      </a:r>
                      <a:endParaRPr lang="en-US" sz="1400" b="1" dirty="0">
                        <a:solidFill>
                          <a:schemeClr val="accent1"/>
                        </a:solidFill>
                      </a:endParaRPr>
                    </a:p>
                  </a:txBody>
                  <a:tcPr marL="99323" marR="99323" marT="49661" marB="49661" anchor="ctr"/>
                </a:tc>
              </a:tr>
              <a:tr h="426720">
                <a:tc>
                  <a:txBody>
                    <a:bodyPr/>
                    <a:lstStyle/>
                    <a:p>
                      <a:r>
                        <a:rPr lang="en-US" sz="1400" dirty="0" smtClean="0"/>
                        <a:t>Efficiency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sym typeface="Symbol"/>
                        </a:rPr>
                        <a:t></a:t>
                      </a:r>
                      <a:endParaRPr lang="en-US" sz="1400" b="1" dirty="0" smtClean="0">
                        <a:solidFill>
                          <a:schemeClr val="accent1"/>
                        </a:solidFill>
                      </a:endParaRPr>
                    </a:p>
                  </a:txBody>
                  <a:tcPr marL="99323" marR="99323" marT="49661" marB="49661" anchor="ctr"/>
                </a:tc>
              </a:tr>
            </a:tbl>
          </a:graphicData>
        </a:graphic>
      </p:graphicFrame>
      <p:pic>
        <p:nvPicPr>
          <p:cNvPr id="6" name="Picture 5" descr="wecent-screenshot.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368" y="1584176"/>
            <a:ext cx="1930400" cy="3429000"/>
          </a:xfrm>
          <a:prstGeom prst="rect">
            <a:avLst/>
          </a:prstGeom>
        </p:spPr>
      </p:pic>
      <p:sp>
        <p:nvSpPr>
          <p:cNvPr id="24" name="TextBox 23"/>
          <p:cNvSpPr txBox="1"/>
          <p:nvPr/>
        </p:nvSpPr>
        <p:spPr>
          <a:xfrm>
            <a:off x="4067944" y="3645024"/>
            <a:ext cx="684803" cy="369332"/>
          </a:xfrm>
          <a:prstGeom prst="rect">
            <a:avLst/>
          </a:prstGeom>
          <a:noFill/>
        </p:spPr>
        <p:txBody>
          <a:bodyPr wrap="none" rtlCol="0">
            <a:spAutoFit/>
          </a:bodyPr>
          <a:lstStyle/>
          <a:p>
            <a:r>
              <a:rPr lang="en-US" dirty="0" smtClean="0"/>
              <a:t>Alice</a:t>
            </a:r>
            <a:endParaRPr lang="en-US" dirty="0"/>
          </a:p>
        </p:txBody>
      </p:sp>
      <p:sp>
        <p:nvSpPr>
          <p:cNvPr id="25" name="TextBox 24"/>
          <p:cNvSpPr txBox="1"/>
          <p:nvPr/>
        </p:nvSpPr>
        <p:spPr>
          <a:xfrm>
            <a:off x="7524328" y="3645024"/>
            <a:ext cx="595385" cy="369332"/>
          </a:xfrm>
          <a:prstGeom prst="rect">
            <a:avLst/>
          </a:prstGeom>
          <a:noFill/>
        </p:spPr>
        <p:txBody>
          <a:bodyPr wrap="none" rtlCol="0">
            <a:spAutoFit/>
          </a:bodyPr>
          <a:lstStyle/>
          <a:p>
            <a:r>
              <a:rPr lang="en-US" dirty="0" smtClean="0"/>
              <a:t>Bob</a:t>
            </a:r>
            <a:endParaRPr lang="en-US" dirty="0"/>
          </a:p>
        </p:txBody>
      </p:sp>
    </p:spTree>
    <p:extLst>
      <p:ext uri="{BB962C8B-B14F-4D97-AF65-F5344CB8AC3E}">
        <p14:creationId xmlns:p14="http://schemas.microsoft.com/office/powerpoint/2010/main" val="202518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073008" cy="914400"/>
          </a:xfrm>
        </p:spPr>
        <p:txBody>
          <a:bodyPr>
            <a:normAutofit fontScale="90000"/>
          </a:bodyPr>
          <a:lstStyle/>
          <a:p>
            <a:r>
              <a:rPr lang="en-US" sz="3600" dirty="0" smtClean="0"/>
              <a:t>Alternative: Private Set Intersection Protocols</a:t>
            </a:r>
            <a:endParaRPr lang="en-US" sz="3600" dirty="0"/>
          </a:p>
        </p:txBody>
      </p:sp>
      <p:grpSp>
        <p:nvGrpSpPr>
          <p:cNvPr id="25" name="Group 24"/>
          <p:cNvGrpSpPr/>
          <p:nvPr/>
        </p:nvGrpSpPr>
        <p:grpSpPr>
          <a:xfrm>
            <a:off x="1763688" y="1268760"/>
            <a:ext cx="5544620" cy="1489208"/>
            <a:chOff x="1763688" y="1844824"/>
            <a:chExt cx="5544620" cy="1489208"/>
          </a:xfrm>
        </p:grpSpPr>
        <p:sp>
          <p:nvSpPr>
            <p:cNvPr id="4" name="Left-Right Arrow 3"/>
            <p:cNvSpPr/>
            <p:nvPr/>
          </p:nvSpPr>
          <p:spPr>
            <a:xfrm>
              <a:off x="3005285" y="2348880"/>
              <a:ext cx="30963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PSI</a:t>
              </a:r>
              <a:endParaRPr lang="en-US" dirty="0"/>
            </a:p>
          </p:txBody>
        </p:sp>
        <p:sp>
          <p:nvSpPr>
            <p:cNvPr id="5" name="Arc 4"/>
            <p:cNvSpPr/>
            <p:nvPr/>
          </p:nvSpPr>
          <p:spPr>
            <a:xfrm>
              <a:off x="2429221" y="2060848"/>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flipV="1">
              <a:off x="2429221" y="2492897"/>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flipH="1" flipV="1">
              <a:off x="5381549" y="2492897"/>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763688" y="1844824"/>
              <a:ext cx="1225785" cy="369332"/>
            </a:xfrm>
            <a:prstGeom prst="rect">
              <a:avLst/>
            </a:prstGeom>
            <a:noFill/>
          </p:spPr>
          <p:txBody>
            <a:bodyPr wrap="none" rtlCol="0">
              <a:spAutoFit/>
            </a:bodyPr>
            <a:lstStyle/>
            <a:p>
              <a:r>
                <a:rPr lang="en-US" dirty="0" smtClean="0"/>
                <a:t>Input set S</a:t>
              </a:r>
              <a:r>
                <a:rPr lang="en-US" baseline="-25000" dirty="0" smtClean="0"/>
                <a:t>I</a:t>
              </a:r>
              <a:endParaRPr lang="en-US" baseline="-25000" dirty="0"/>
            </a:p>
          </p:txBody>
        </p:sp>
        <p:sp>
          <p:nvSpPr>
            <p:cNvPr id="9" name="Rounded Rectangle 8"/>
            <p:cNvSpPr/>
            <p:nvPr/>
          </p:nvSpPr>
          <p:spPr>
            <a:xfrm>
              <a:off x="2141189" y="2348880"/>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0" name="Rounded Rectangle 9"/>
            <p:cNvSpPr/>
            <p:nvPr/>
          </p:nvSpPr>
          <p:spPr>
            <a:xfrm>
              <a:off x="6245645" y="2348880"/>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11" name="Arc 10"/>
            <p:cNvSpPr/>
            <p:nvPr/>
          </p:nvSpPr>
          <p:spPr>
            <a:xfrm flipH="1">
              <a:off x="5381549" y="2060848"/>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029625" y="1844824"/>
              <a:ext cx="1278683" cy="369332"/>
            </a:xfrm>
            <a:prstGeom prst="rect">
              <a:avLst/>
            </a:prstGeom>
            <a:noFill/>
          </p:spPr>
          <p:txBody>
            <a:bodyPr wrap="none" rtlCol="0">
              <a:spAutoFit/>
            </a:bodyPr>
            <a:lstStyle/>
            <a:p>
              <a:r>
                <a:rPr lang="en-US" dirty="0" smtClean="0"/>
                <a:t>Input set S</a:t>
              </a:r>
              <a:r>
                <a:rPr lang="en-US" baseline="-25000" dirty="0" smtClean="0"/>
                <a:t>R</a:t>
              </a:r>
              <a:endParaRPr lang="en-US" baseline="-25000" dirty="0"/>
            </a:p>
          </p:txBody>
        </p:sp>
        <p:sp>
          <p:nvSpPr>
            <p:cNvPr id="13" name="TextBox 12"/>
            <p:cNvSpPr txBox="1"/>
            <p:nvPr/>
          </p:nvSpPr>
          <p:spPr>
            <a:xfrm>
              <a:off x="5999930" y="2964700"/>
              <a:ext cx="817019" cy="369332"/>
            </a:xfrm>
            <a:prstGeom prst="rect">
              <a:avLst/>
            </a:prstGeom>
            <a:noFill/>
          </p:spPr>
          <p:txBody>
            <a:bodyPr wrap="none" rtlCol="0">
              <a:spAutoFit/>
            </a:bodyPr>
            <a:lstStyle/>
            <a:p>
              <a:r>
                <a:rPr lang="en-US" dirty="0" smtClean="0"/>
                <a:t>S</a:t>
              </a:r>
              <a:r>
                <a:rPr lang="en-US" baseline="-25000" dirty="0" smtClean="0"/>
                <a:t>I </a:t>
              </a:r>
              <a:r>
                <a:rPr lang="en-US" dirty="0" smtClean="0">
                  <a:sym typeface="Symbol"/>
                </a:rPr>
                <a:t> S</a:t>
              </a:r>
              <a:r>
                <a:rPr lang="en-US" baseline="-25000" dirty="0" smtClean="0">
                  <a:sym typeface="Symbol"/>
                </a:rPr>
                <a:t>R</a:t>
              </a:r>
              <a:endParaRPr lang="en-US" baseline="-25000" dirty="0"/>
            </a:p>
          </p:txBody>
        </p:sp>
      </p:grpSp>
      <p:grpSp>
        <p:nvGrpSpPr>
          <p:cNvPr id="26" name="Group 25"/>
          <p:cNvGrpSpPr/>
          <p:nvPr/>
        </p:nvGrpSpPr>
        <p:grpSpPr>
          <a:xfrm>
            <a:off x="1763692" y="2962034"/>
            <a:ext cx="5527152" cy="1475078"/>
            <a:chOff x="1763692" y="3851756"/>
            <a:chExt cx="5527152" cy="1475078"/>
          </a:xfrm>
        </p:grpSpPr>
        <p:sp>
          <p:nvSpPr>
            <p:cNvPr id="14" name="Left-Right Arrow 13"/>
            <p:cNvSpPr/>
            <p:nvPr/>
          </p:nvSpPr>
          <p:spPr>
            <a:xfrm>
              <a:off x="2987824" y="4355812"/>
              <a:ext cx="30963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PSI-CA</a:t>
              </a:r>
              <a:endParaRPr lang="en-US" dirty="0"/>
            </a:p>
          </p:txBody>
        </p:sp>
        <p:sp>
          <p:nvSpPr>
            <p:cNvPr id="15" name="Arc 14"/>
            <p:cNvSpPr/>
            <p:nvPr/>
          </p:nvSpPr>
          <p:spPr>
            <a:xfrm>
              <a:off x="2411760" y="4067780"/>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2411760" y="4499828"/>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flipH="1" flipV="1">
              <a:off x="5364088" y="4499828"/>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763692" y="3851756"/>
              <a:ext cx="1225785" cy="369332"/>
            </a:xfrm>
            <a:prstGeom prst="rect">
              <a:avLst/>
            </a:prstGeom>
            <a:noFill/>
          </p:spPr>
          <p:txBody>
            <a:bodyPr wrap="none" rtlCol="0">
              <a:spAutoFit/>
            </a:bodyPr>
            <a:lstStyle/>
            <a:p>
              <a:r>
                <a:rPr lang="en-US" dirty="0" smtClean="0"/>
                <a:t>Input set S</a:t>
              </a:r>
              <a:r>
                <a:rPr lang="en-US" baseline="-25000" dirty="0" smtClean="0"/>
                <a:t>I</a:t>
              </a:r>
              <a:endParaRPr lang="en-US" baseline="-25000" dirty="0"/>
            </a:p>
          </p:txBody>
        </p:sp>
        <p:sp>
          <p:nvSpPr>
            <p:cNvPr id="19" name="Rounded Rectangle 18"/>
            <p:cNvSpPr/>
            <p:nvPr/>
          </p:nvSpPr>
          <p:spPr>
            <a:xfrm>
              <a:off x="2123728" y="435581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20" name="Rounded Rectangle 19"/>
            <p:cNvSpPr/>
            <p:nvPr/>
          </p:nvSpPr>
          <p:spPr>
            <a:xfrm>
              <a:off x="6228184" y="435581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21" name="Arc 20"/>
            <p:cNvSpPr/>
            <p:nvPr/>
          </p:nvSpPr>
          <p:spPr>
            <a:xfrm flipH="1">
              <a:off x="5364088" y="4067780"/>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012161" y="3851756"/>
              <a:ext cx="1278683" cy="369332"/>
            </a:xfrm>
            <a:prstGeom prst="rect">
              <a:avLst/>
            </a:prstGeom>
            <a:noFill/>
          </p:spPr>
          <p:txBody>
            <a:bodyPr wrap="none" rtlCol="0">
              <a:spAutoFit/>
            </a:bodyPr>
            <a:lstStyle/>
            <a:p>
              <a:r>
                <a:rPr lang="en-US" dirty="0" smtClean="0"/>
                <a:t>Input set S</a:t>
              </a:r>
              <a:r>
                <a:rPr lang="en-US" baseline="-25000" dirty="0" smtClean="0"/>
                <a:t>R</a:t>
              </a:r>
              <a:endParaRPr lang="en-US" baseline="-25000" dirty="0"/>
            </a:p>
          </p:txBody>
        </p:sp>
        <p:sp>
          <p:nvSpPr>
            <p:cNvPr id="23" name="TextBox 22"/>
            <p:cNvSpPr txBox="1"/>
            <p:nvPr/>
          </p:nvSpPr>
          <p:spPr>
            <a:xfrm>
              <a:off x="5966140" y="4957502"/>
              <a:ext cx="922817" cy="369332"/>
            </a:xfrm>
            <a:prstGeom prst="rect">
              <a:avLst/>
            </a:prstGeom>
            <a:noFill/>
          </p:spPr>
          <p:txBody>
            <a:bodyPr wrap="none" rtlCol="0">
              <a:spAutoFit/>
            </a:bodyPr>
            <a:lstStyle/>
            <a:p>
              <a:r>
                <a:rPr lang="en-US" dirty="0" smtClean="0"/>
                <a:t>|S</a:t>
              </a:r>
              <a:r>
                <a:rPr lang="en-US" baseline="-25000" dirty="0" smtClean="0"/>
                <a:t>I </a:t>
              </a:r>
              <a:r>
                <a:rPr lang="en-US" dirty="0" smtClean="0">
                  <a:sym typeface="Symbol"/>
                </a:rPr>
                <a:t> S</a:t>
              </a:r>
              <a:r>
                <a:rPr lang="en-US" baseline="-25000" dirty="0" smtClean="0">
                  <a:sym typeface="Symbol"/>
                </a:rPr>
                <a:t>R</a:t>
              </a:r>
              <a:r>
                <a:rPr lang="en-US" dirty="0" smtClean="0"/>
                <a:t>|</a:t>
              </a:r>
              <a:endParaRPr lang="en-US" baseline="-25000" dirty="0"/>
            </a:p>
          </p:txBody>
        </p:sp>
      </p:grpSp>
      <p:sp>
        <p:nvSpPr>
          <p:cNvPr id="24" name="TextBox 23"/>
          <p:cNvSpPr txBox="1"/>
          <p:nvPr/>
        </p:nvSpPr>
        <p:spPr>
          <a:xfrm>
            <a:off x="1948604" y="4653136"/>
            <a:ext cx="4213638" cy="646331"/>
          </a:xfrm>
          <a:prstGeom prst="rect">
            <a:avLst/>
          </a:prstGeom>
          <a:noFill/>
        </p:spPr>
        <p:txBody>
          <a:bodyPr wrap="none" rtlCol="0">
            <a:spAutoFit/>
          </a:bodyPr>
          <a:lstStyle/>
          <a:p>
            <a:r>
              <a:rPr lang="en-US" dirty="0" smtClean="0"/>
              <a:t>Secure in the honest-but-curious model</a:t>
            </a:r>
          </a:p>
          <a:p>
            <a:r>
              <a:rPr lang="en-US" dirty="0" smtClean="0"/>
              <a:t>O(|S</a:t>
            </a:r>
            <a:r>
              <a:rPr lang="en-US" baseline="-25000" dirty="0" smtClean="0"/>
              <a:t>I</a:t>
            </a:r>
            <a:r>
              <a:rPr lang="en-US" dirty="0" smtClean="0"/>
              <a:t>|+|S</a:t>
            </a:r>
            <a:r>
              <a:rPr lang="en-US" baseline="-25000" dirty="0" smtClean="0"/>
              <a:t>R</a:t>
            </a:r>
            <a:r>
              <a:rPr lang="en-US" dirty="0" smtClean="0"/>
              <a:t>|) modular exponentiations </a:t>
            </a:r>
          </a:p>
        </p:txBody>
      </p:sp>
      <p:sp>
        <p:nvSpPr>
          <p:cNvPr id="27" name="TextBox 26"/>
          <p:cNvSpPr txBox="1"/>
          <p:nvPr/>
        </p:nvSpPr>
        <p:spPr>
          <a:xfrm>
            <a:off x="2092620" y="5301208"/>
            <a:ext cx="5431708" cy="369332"/>
          </a:xfrm>
          <a:prstGeom prst="rect">
            <a:avLst/>
          </a:prstGeom>
          <a:noFill/>
        </p:spPr>
        <p:txBody>
          <a:bodyPr wrap="none" rtlCol="0">
            <a:spAutoFit/>
          </a:bodyPr>
          <a:lstStyle/>
          <a:p>
            <a:r>
              <a:rPr lang="en-US" dirty="0"/>
              <a:t>[De </a:t>
            </a:r>
            <a:r>
              <a:rPr lang="en-US" dirty="0" err="1"/>
              <a:t>Cristofaro</a:t>
            </a:r>
            <a:r>
              <a:rPr lang="en-US" dirty="0"/>
              <a:t> et al, </a:t>
            </a:r>
            <a:r>
              <a:rPr lang="en-US" dirty="0">
                <a:hlinkClick r:id="rId3"/>
              </a:rPr>
              <a:t>FC’10</a:t>
            </a:r>
            <a:r>
              <a:rPr lang="en-US" dirty="0"/>
              <a:t>, </a:t>
            </a:r>
            <a:r>
              <a:rPr lang="en-US" dirty="0">
                <a:hlinkClick r:id="rId4"/>
              </a:rPr>
              <a:t>Asiacrypt </a:t>
            </a:r>
            <a:r>
              <a:rPr lang="fr-FR" dirty="0">
                <a:hlinkClick r:id="rId4"/>
              </a:rPr>
              <a:t>’</a:t>
            </a:r>
            <a:r>
              <a:rPr lang="en-US" dirty="0">
                <a:hlinkClick r:id="rId4"/>
              </a:rPr>
              <a:t>10</a:t>
            </a:r>
            <a:r>
              <a:rPr lang="en-US" dirty="0"/>
              <a:t>, </a:t>
            </a:r>
            <a:r>
              <a:rPr lang="en-US" dirty="0">
                <a:hlinkClick r:id="rId5"/>
              </a:rPr>
              <a:t>CANS’12</a:t>
            </a:r>
            <a:r>
              <a:rPr lang="en-US" dirty="0" smtClean="0"/>
              <a:t>]</a:t>
            </a:r>
            <a:endParaRPr lang="en-US" dirty="0"/>
          </a:p>
        </p:txBody>
      </p:sp>
      <p:sp>
        <p:nvSpPr>
          <p:cNvPr id="28" name="TextBox 27"/>
          <p:cNvSpPr txBox="1"/>
          <p:nvPr/>
        </p:nvSpPr>
        <p:spPr>
          <a:xfrm>
            <a:off x="971600" y="1844824"/>
            <a:ext cx="941634" cy="369332"/>
          </a:xfrm>
          <a:prstGeom prst="rect">
            <a:avLst/>
          </a:prstGeom>
          <a:noFill/>
        </p:spPr>
        <p:txBody>
          <a:bodyPr wrap="none" rtlCol="0">
            <a:spAutoFit/>
          </a:bodyPr>
          <a:lstStyle/>
          <a:p>
            <a:r>
              <a:rPr lang="en-US" dirty="0" smtClean="0"/>
              <a:t>Initiator</a:t>
            </a:r>
            <a:endParaRPr lang="en-US" dirty="0"/>
          </a:p>
        </p:txBody>
      </p:sp>
      <p:sp>
        <p:nvSpPr>
          <p:cNvPr id="29" name="TextBox 28"/>
          <p:cNvSpPr txBox="1"/>
          <p:nvPr/>
        </p:nvSpPr>
        <p:spPr>
          <a:xfrm>
            <a:off x="971600" y="3573016"/>
            <a:ext cx="941634" cy="369332"/>
          </a:xfrm>
          <a:prstGeom prst="rect">
            <a:avLst/>
          </a:prstGeom>
          <a:noFill/>
        </p:spPr>
        <p:txBody>
          <a:bodyPr wrap="none" rtlCol="0">
            <a:spAutoFit/>
          </a:bodyPr>
          <a:lstStyle/>
          <a:p>
            <a:r>
              <a:rPr lang="en-US" dirty="0" smtClean="0"/>
              <a:t>Initiator</a:t>
            </a:r>
            <a:endParaRPr lang="en-US" dirty="0"/>
          </a:p>
        </p:txBody>
      </p:sp>
      <p:sp>
        <p:nvSpPr>
          <p:cNvPr id="30" name="TextBox 29"/>
          <p:cNvSpPr txBox="1"/>
          <p:nvPr/>
        </p:nvSpPr>
        <p:spPr>
          <a:xfrm>
            <a:off x="7452320" y="1844824"/>
            <a:ext cx="1313919" cy="369332"/>
          </a:xfrm>
          <a:prstGeom prst="rect">
            <a:avLst/>
          </a:prstGeom>
          <a:noFill/>
        </p:spPr>
        <p:txBody>
          <a:bodyPr wrap="none" rtlCol="0">
            <a:spAutoFit/>
          </a:bodyPr>
          <a:lstStyle/>
          <a:p>
            <a:r>
              <a:rPr lang="en-US" dirty="0" smtClean="0"/>
              <a:t>Responder</a:t>
            </a:r>
            <a:endParaRPr lang="en-US" dirty="0"/>
          </a:p>
        </p:txBody>
      </p:sp>
      <p:sp>
        <p:nvSpPr>
          <p:cNvPr id="31" name="TextBox 30"/>
          <p:cNvSpPr txBox="1"/>
          <p:nvPr/>
        </p:nvSpPr>
        <p:spPr>
          <a:xfrm>
            <a:off x="7452320" y="3573016"/>
            <a:ext cx="1313919" cy="369332"/>
          </a:xfrm>
          <a:prstGeom prst="rect">
            <a:avLst/>
          </a:prstGeom>
          <a:noFill/>
        </p:spPr>
        <p:txBody>
          <a:bodyPr wrap="none" rtlCol="0">
            <a:spAutoFit/>
          </a:bodyPr>
          <a:lstStyle/>
          <a:p>
            <a:r>
              <a:rPr lang="en-US" dirty="0" smtClean="0"/>
              <a:t>Responder</a:t>
            </a:r>
            <a:endParaRPr lang="en-US" dirty="0"/>
          </a:p>
        </p:txBody>
      </p:sp>
      <p:graphicFrame>
        <p:nvGraphicFramePr>
          <p:cNvPr id="32" name="Table 31"/>
          <p:cNvGraphicFramePr>
            <a:graphicFrameLocks noGrp="1" noChangeAspect="1"/>
          </p:cNvGraphicFramePr>
          <p:nvPr>
            <p:extLst>
              <p:ext uri="{D42A27DB-BD31-4B8C-83A1-F6EECF244321}">
                <p14:modId xmlns:p14="http://schemas.microsoft.com/office/powerpoint/2010/main" val="2526014734"/>
              </p:ext>
            </p:extLst>
          </p:nvPr>
        </p:nvGraphicFramePr>
        <p:xfrm>
          <a:off x="107504" y="4365104"/>
          <a:ext cx="1728192" cy="1280160"/>
        </p:xfrm>
        <a:graphic>
          <a:graphicData uri="http://schemas.openxmlformats.org/drawingml/2006/table">
            <a:tbl>
              <a:tblPr firstRow="1" bandRow="1">
                <a:tableStyleId>{5940675A-B579-460E-94D1-54222C63F5DA}</a:tableStyleId>
              </a:tblPr>
              <a:tblGrid>
                <a:gridCol w="1170687"/>
                <a:gridCol w="557505"/>
              </a:tblGrid>
              <a:tr h="426720">
                <a:tc>
                  <a:txBody>
                    <a:bodyPr/>
                    <a:lstStyle/>
                    <a:p>
                      <a:r>
                        <a:rPr lang="en-US" sz="1400" dirty="0" smtClean="0"/>
                        <a:t>Privacy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sym typeface="Symbol"/>
                        </a:rPr>
                        <a:t>?</a:t>
                      </a:r>
                      <a:endParaRPr lang="en-US" sz="1400" b="1" dirty="0" smtClean="0">
                        <a:solidFill>
                          <a:schemeClr val="accent1"/>
                        </a:solidFill>
                        <a:sym typeface="Symbol"/>
                      </a:endParaRPr>
                    </a:p>
                  </a:txBody>
                  <a:tcPr marL="99323" marR="99323" marT="49661" marB="49661" anchor="ctr"/>
                </a:tc>
              </a:tr>
              <a:tr h="426720">
                <a:tc>
                  <a:txBody>
                    <a:bodyPr/>
                    <a:lstStyle/>
                    <a:p>
                      <a:r>
                        <a:rPr lang="en-US" sz="1400" dirty="0" smtClean="0"/>
                        <a:t>Authenticity</a:t>
                      </a:r>
                      <a:endParaRPr lang="en-US" sz="1400" dirty="0"/>
                    </a:p>
                  </a:txBody>
                  <a:tcPr marL="99323" marR="99323" marT="49661" marB="49661" anchor="ctr"/>
                </a:tc>
                <a:tc>
                  <a:txBody>
                    <a:bodyPr/>
                    <a:lstStyle/>
                    <a:p>
                      <a:pPr algn="ctr"/>
                      <a:r>
                        <a:rPr lang="en-US" sz="1400" b="1" dirty="0" smtClean="0">
                          <a:solidFill>
                            <a:schemeClr val="accent2"/>
                          </a:solidFill>
                          <a:sym typeface="Symbol"/>
                        </a:rPr>
                        <a:t></a:t>
                      </a:r>
                      <a:endParaRPr lang="en-US" sz="1400" b="1" dirty="0">
                        <a:solidFill>
                          <a:schemeClr val="accent1"/>
                        </a:solidFill>
                      </a:endParaRPr>
                    </a:p>
                  </a:txBody>
                  <a:tcPr marL="99323" marR="99323" marT="49661" marB="49661" anchor="ctr"/>
                </a:tc>
              </a:tr>
              <a:tr h="426720">
                <a:tc>
                  <a:txBody>
                    <a:bodyPr/>
                    <a:lstStyle/>
                    <a:p>
                      <a:r>
                        <a:rPr lang="en-US" sz="1400" dirty="0" smtClean="0"/>
                        <a:t>Efficiency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sym typeface="Symbol"/>
                        </a:rPr>
                        <a:t></a:t>
                      </a:r>
                      <a:endParaRPr lang="en-US" sz="1400" b="1" dirty="0" smtClean="0">
                        <a:solidFill>
                          <a:schemeClr val="accent1"/>
                        </a:solidFill>
                      </a:endParaRPr>
                    </a:p>
                  </a:txBody>
                  <a:tcPr marL="99323" marR="99323" marT="49661" marB="49661" anchor="ctr"/>
                </a:tc>
              </a:tr>
            </a:tbl>
          </a:graphicData>
        </a:graphic>
      </p:graphicFrame>
    </p:spTree>
    <p:extLst>
      <p:ext uri="{BB962C8B-B14F-4D97-AF65-F5344CB8AC3E}">
        <p14:creationId xmlns:p14="http://schemas.microsoft.com/office/powerpoint/2010/main" val="277902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approach</a:t>
            </a:r>
            <a:endParaRPr lang="en-US" dirty="0"/>
          </a:p>
        </p:txBody>
      </p:sp>
      <p:sp>
        <p:nvSpPr>
          <p:cNvPr id="5" name="Content Placeholder 4"/>
          <p:cNvSpPr>
            <a:spLocks noGrp="1"/>
          </p:cNvSpPr>
          <p:nvPr>
            <p:ph idx="1"/>
          </p:nvPr>
        </p:nvSpPr>
        <p:spPr/>
        <p:txBody>
          <a:bodyPr/>
          <a:lstStyle/>
          <a:p>
            <a:r>
              <a:rPr lang="en-US" dirty="0" smtClean="0"/>
              <a:t>Bootstrap from popular online social networks</a:t>
            </a:r>
          </a:p>
          <a:p>
            <a:pPr lvl="1"/>
            <a:r>
              <a:rPr lang="en-US" dirty="0" smtClean="0"/>
              <a:t>user authentication, social graph</a:t>
            </a:r>
          </a:p>
          <a:p>
            <a:r>
              <a:rPr lang="en-US" dirty="0" smtClean="0"/>
              <a:t>But don’t cede more information to them</a:t>
            </a:r>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2838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8928992" cy="914400"/>
          </a:xfrm>
        </p:spPr>
        <p:txBody>
          <a:bodyPr>
            <a:normAutofit fontScale="90000"/>
          </a:bodyPr>
          <a:lstStyle/>
          <a:p>
            <a:r>
              <a:rPr lang="en-US" sz="3600" dirty="0" smtClean="0"/>
              <a:t>Finding Common Friends using PSI with capabilities</a:t>
            </a:r>
            <a:endParaRPr lang="en-US" sz="3600" dirty="0"/>
          </a:p>
        </p:txBody>
      </p:sp>
      <p:sp>
        <p:nvSpPr>
          <p:cNvPr id="15" name="Oval 14"/>
          <p:cNvSpPr/>
          <p:nvPr/>
        </p:nvSpPr>
        <p:spPr>
          <a:xfrm>
            <a:off x="1763688" y="2324447"/>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04248" y="3573016"/>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32240" y="1988840"/>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6111" y="1268760"/>
            <a:ext cx="7086383" cy="446276"/>
          </a:xfrm>
          <a:prstGeom prst="rect">
            <a:avLst/>
          </a:prstGeom>
          <a:noFill/>
        </p:spPr>
        <p:txBody>
          <a:bodyPr wrap="none" rtlCol="0">
            <a:spAutoFit/>
          </a:bodyPr>
          <a:lstStyle/>
          <a:p>
            <a:r>
              <a:rPr lang="en-US" sz="2300" dirty="0" smtClean="0"/>
              <a:t>1. Distribute (short-lived) bearer capability to friends</a:t>
            </a:r>
            <a:endParaRPr lang="en-US" sz="2300" dirty="0"/>
          </a:p>
        </p:txBody>
      </p:sp>
      <p:sp>
        <p:nvSpPr>
          <p:cNvPr id="25" name="TextBox 24"/>
          <p:cNvSpPr txBox="1"/>
          <p:nvPr/>
        </p:nvSpPr>
        <p:spPr>
          <a:xfrm>
            <a:off x="-36512" y="4005064"/>
            <a:ext cx="8972034" cy="446276"/>
          </a:xfrm>
          <a:prstGeom prst="rect">
            <a:avLst/>
          </a:prstGeom>
          <a:noFill/>
        </p:spPr>
        <p:txBody>
          <a:bodyPr wrap="none" rtlCol="0">
            <a:spAutoFit/>
          </a:bodyPr>
          <a:lstStyle/>
          <a:p>
            <a:r>
              <a:rPr lang="en-US" sz="2300" dirty="0" smtClean="0"/>
              <a:t>2. Private Set Intersection on capability sets to find common friends</a:t>
            </a:r>
            <a:endParaRPr lang="en-US" sz="2300" dirty="0"/>
          </a:p>
        </p:txBody>
      </p:sp>
      <p:sp>
        <p:nvSpPr>
          <p:cNvPr id="31" name="Oval 30"/>
          <p:cNvSpPr/>
          <p:nvPr/>
        </p:nvSpPr>
        <p:spPr>
          <a:xfrm>
            <a:off x="2555776" y="5157192"/>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667243" y="4509120"/>
            <a:ext cx="4920981" cy="1224136"/>
            <a:chOff x="1691680" y="5157192"/>
            <a:chExt cx="4920981" cy="1224136"/>
          </a:xfrm>
        </p:grpSpPr>
        <p:pic>
          <p:nvPicPr>
            <p:cNvPr id="1030" name="Picture 6"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1763688" y="5373216"/>
              <a:ext cx="735038" cy="735038"/>
            </a:xfrm>
            <a:prstGeom prst="rect">
              <a:avLst/>
            </a:prstGeom>
            <a:noFill/>
          </p:spPr>
        </p:pic>
        <p:pic>
          <p:nvPicPr>
            <p:cNvPr id="26"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5940156" y="5373216"/>
              <a:ext cx="672505" cy="672505"/>
            </a:xfrm>
            <a:prstGeom prst="rect">
              <a:avLst/>
            </a:prstGeom>
            <a:noFill/>
          </p:spPr>
        </p:pic>
        <p:sp>
          <p:nvSpPr>
            <p:cNvPr id="29" name="Oval 28"/>
            <p:cNvSpPr/>
            <p:nvPr/>
          </p:nvSpPr>
          <p:spPr>
            <a:xfrm>
              <a:off x="1907704" y="51571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123728" y="51571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339752" y="5157192"/>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91680" y="5157192"/>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012160" y="5157192"/>
              <a:ext cx="144016" cy="14401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228184" y="5157192"/>
              <a:ext cx="144016" cy="14401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44208" y="51571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96136" y="5157192"/>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699792" y="5517232"/>
              <a:ext cx="30963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c 39"/>
            <p:cNvSpPr/>
            <p:nvPr/>
          </p:nvSpPr>
          <p:spPr>
            <a:xfrm>
              <a:off x="2123728" y="5229200"/>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H="1">
              <a:off x="5076056" y="5229200"/>
              <a:ext cx="1224136" cy="648072"/>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V="1">
              <a:off x="2123728" y="5661250"/>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5076056" y="5661250"/>
              <a:ext cx="1224136" cy="648072"/>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p:cNvSpPr/>
            <p:nvPr/>
          </p:nvSpPr>
          <p:spPr>
            <a:xfrm>
              <a:off x="5940152" y="62373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736408" y="6237312"/>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9" name="Table 48"/>
          <p:cNvGraphicFramePr>
            <a:graphicFrameLocks noGrp="1" noChangeAspect="1"/>
          </p:cNvGraphicFramePr>
          <p:nvPr>
            <p:extLst>
              <p:ext uri="{D42A27DB-BD31-4B8C-83A1-F6EECF244321}">
                <p14:modId xmlns:p14="http://schemas.microsoft.com/office/powerpoint/2010/main" val="1143446985"/>
              </p:ext>
            </p:extLst>
          </p:nvPr>
        </p:nvGraphicFramePr>
        <p:xfrm>
          <a:off x="7236296" y="764704"/>
          <a:ext cx="1907704" cy="1440160"/>
        </p:xfrm>
        <a:graphic>
          <a:graphicData uri="http://schemas.openxmlformats.org/drawingml/2006/table">
            <a:tbl>
              <a:tblPr firstRow="1" bandRow="1">
                <a:tableStyleId>{5C22544A-7EE6-4342-B048-85BDC9FD1C3A}</a:tableStyleId>
              </a:tblPr>
              <a:tblGrid>
                <a:gridCol w="953852"/>
                <a:gridCol w="953852"/>
              </a:tblGrid>
              <a:tr h="498517">
                <a:tc>
                  <a:txBody>
                    <a:bodyPr/>
                    <a:lstStyle/>
                    <a:p>
                      <a:r>
                        <a:rPr lang="en-US" sz="1100" b="0" dirty="0" smtClean="0"/>
                        <a:t>User</a:t>
                      </a:r>
                      <a:endParaRPr lang="en-US" sz="1100" b="0" dirty="0"/>
                    </a:p>
                  </a:txBody>
                  <a:tcPr marL="128016" marR="128016" marT="64008" marB="64008"/>
                </a:tc>
                <a:tc>
                  <a:txBody>
                    <a:bodyPr/>
                    <a:lstStyle/>
                    <a:p>
                      <a:r>
                        <a:rPr lang="en-US" sz="1100" dirty="0" smtClean="0"/>
                        <a:t>Capability</a:t>
                      </a:r>
                      <a:endParaRPr lang="en-US" sz="1100" dirty="0"/>
                    </a:p>
                  </a:txBody>
                  <a:tcPr marL="128016" marR="128016" marT="64008" marB="64008"/>
                </a:tc>
              </a:tr>
              <a:tr h="313881">
                <a:tc>
                  <a:txBody>
                    <a:bodyPr/>
                    <a:lstStyle/>
                    <a:p>
                      <a:r>
                        <a:rPr lang="en-US" sz="1100" dirty="0" smtClean="0"/>
                        <a:t>Carol</a:t>
                      </a:r>
                      <a:endParaRPr lang="en-US" sz="1100" dirty="0"/>
                    </a:p>
                  </a:txBody>
                  <a:tcPr marL="128016" marR="128016" marT="64008" marB="64008"/>
                </a:tc>
                <a:tc>
                  <a:txBody>
                    <a:bodyPr/>
                    <a:lstStyle/>
                    <a:p>
                      <a:endParaRPr lang="en-US" sz="1100" dirty="0"/>
                    </a:p>
                  </a:txBody>
                  <a:tcPr marL="128016" marR="128016" marT="64008" marB="64008"/>
                </a:tc>
              </a:tr>
              <a:tr h="313881">
                <a:tc>
                  <a:txBody>
                    <a:bodyPr/>
                    <a:lstStyle/>
                    <a:p>
                      <a:r>
                        <a:rPr lang="en-US" sz="1100" dirty="0" smtClean="0"/>
                        <a:t>Tom</a:t>
                      </a:r>
                      <a:endParaRPr lang="en-US" sz="1100" dirty="0"/>
                    </a:p>
                  </a:txBody>
                  <a:tcPr marL="128016" marR="128016" marT="64008" marB="64008"/>
                </a:tc>
                <a:tc>
                  <a:txBody>
                    <a:bodyPr/>
                    <a:lstStyle/>
                    <a:p>
                      <a:endParaRPr lang="en-US" sz="1100" dirty="0"/>
                    </a:p>
                  </a:txBody>
                  <a:tcPr marL="128016" marR="128016" marT="64008" marB="64008"/>
                </a:tc>
              </a:tr>
              <a:tr h="313881">
                <a:tc>
                  <a:txBody>
                    <a:bodyPr/>
                    <a:lstStyle/>
                    <a:p>
                      <a:r>
                        <a:rPr lang="en-US" sz="1100" dirty="0" smtClean="0"/>
                        <a:t>...</a:t>
                      </a:r>
                      <a:endParaRPr lang="en-US" sz="1100" dirty="0"/>
                    </a:p>
                  </a:txBody>
                  <a:tcPr marL="128016" marR="128016" marT="64008" marB="64008"/>
                </a:tc>
                <a:tc>
                  <a:txBody>
                    <a:bodyPr/>
                    <a:lstStyle/>
                    <a:p>
                      <a:r>
                        <a:rPr lang="en-US" sz="1100" dirty="0" smtClean="0"/>
                        <a:t>...</a:t>
                      </a:r>
                      <a:endParaRPr lang="en-US" sz="1100" dirty="0"/>
                    </a:p>
                  </a:txBody>
                  <a:tcPr marL="128016" marR="128016" marT="64008" marB="64008"/>
                </a:tc>
              </a:tr>
            </a:tbl>
          </a:graphicData>
        </a:graphic>
      </p:graphicFrame>
      <p:sp>
        <p:nvSpPr>
          <p:cNvPr id="50" name="Oval 49"/>
          <p:cNvSpPr/>
          <p:nvPr/>
        </p:nvSpPr>
        <p:spPr>
          <a:xfrm>
            <a:off x="8172400" y="2852936"/>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Table 52"/>
          <p:cNvGraphicFramePr>
            <a:graphicFrameLocks noGrp="1" noChangeAspect="1"/>
          </p:cNvGraphicFramePr>
          <p:nvPr>
            <p:extLst>
              <p:ext uri="{D42A27DB-BD31-4B8C-83A1-F6EECF244321}">
                <p14:modId xmlns:p14="http://schemas.microsoft.com/office/powerpoint/2010/main" val="1454052516"/>
              </p:ext>
            </p:extLst>
          </p:nvPr>
        </p:nvGraphicFramePr>
        <p:xfrm>
          <a:off x="6876256" y="4540202"/>
          <a:ext cx="1656184" cy="1121046"/>
        </p:xfrm>
        <a:graphic>
          <a:graphicData uri="http://schemas.openxmlformats.org/drawingml/2006/table">
            <a:tbl>
              <a:tblPr firstRow="1" bandRow="1">
                <a:tableStyleId>{5940675A-B579-460E-94D1-54222C63F5DA}</a:tableStyleId>
              </a:tblPr>
              <a:tblGrid>
                <a:gridCol w="1266003"/>
                <a:gridCol w="390181"/>
              </a:tblGrid>
              <a:tr h="373682">
                <a:tc>
                  <a:txBody>
                    <a:bodyPr/>
                    <a:lstStyle/>
                    <a:p>
                      <a:r>
                        <a:rPr lang="en-US" sz="1400" dirty="0" smtClean="0"/>
                        <a:t>Privacy</a:t>
                      </a:r>
                      <a:endParaRPr lang="en-US" sz="1400" dirty="0"/>
                    </a:p>
                  </a:txBody>
                  <a:tcPr marL="109728" marR="109728" marT="54864" marB="54864" anchor="ctr"/>
                </a:tc>
                <a:tc>
                  <a:txBody>
                    <a:bodyPr/>
                    <a:lstStyle/>
                    <a:p>
                      <a:pPr algn="ctr"/>
                      <a:r>
                        <a:rPr lang="en-US" sz="1400" b="1" dirty="0" smtClean="0">
                          <a:solidFill>
                            <a:schemeClr val="accent1"/>
                          </a:solidFill>
                          <a:sym typeface="Symbol"/>
                        </a:rPr>
                        <a:t></a:t>
                      </a:r>
                      <a:endParaRPr lang="en-US" sz="1400" b="1" dirty="0">
                        <a:solidFill>
                          <a:schemeClr val="accent2"/>
                        </a:solidFill>
                      </a:endParaRPr>
                    </a:p>
                  </a:txBody>
                  <a:tcPr marL="109728" marR="109728" marT="54864" marB="54864" anchor="ctr"/>
                </a:tc>
              </a:tr>
              <a:tr h="373682">
                <a:tc>
                  <a:txBody>
                    <a:bodyPr/>
                    <a:lstStyle/>
                    <a:p>
                      <a:r>
                        <a:rPr lang="en-US" sz="1400" dirty="0" smtClean="0"/>
                        <a:t>Authenticity</a:t>
                      </a:r>
                      <a:endParaRPr lang="en-US" sz="1400" dirty="0"/>
                    </a:p>
                  </a:txBody>
                  <a:tcPr marL="109728" marR="109728" marT="54864" marB="54864" anchor="ctr"/>
                </a:tc>
                <a:tc>
                  <a:txBody>
                    <a:bodyPr/>
                    <a:lstStyle/>
                    <a:p>
                      <a:pPr algn="ctr"/>
                      <a:r>
                        <a:rPr lang="en-US" sz="1400" b="1" dirty="0" smtClean="0">
                          <a:solidFill>
                            <a:schemeClr val="accent1"/>
                          </a:solidFill>
                          <a:sym typeface="Symbol"/>
                        </a:rPr>
                        <a:t></a:t>
                      </a:r>
                      <a:endParaRPr lang="en-US" sz="1400" b="1" dirty="0">
                        <a:solidFill>
                          <a:schemeClr val="accent2"/>
                        </a:solidFill>
                      </a:endParaRPr>
                    </a:p>
                  </a:txBody>
                  <a:tcPr marL="109728" marR="109728" marT="54864" marB="54864" anchor="ctr"/>
                </a:tc>
              </a:tr>
              <a:tr h="373682">
                <a:tc>
                  <a:txBody>
                    <a:bodyPr/>
                    <a:lstStyle/>
                    <a:p>
                      <a:r>
                        <a:rPr lang="en-US" sz="1400" dirty="0" smtClean="0"/>
                        <a:t>Efficiency</a:t>
                      </a:r>
                      <a:endParaRPr lang="en-US" sz="1400" dirty="0"/>
                    </a:p>
                  </a:txBody>
                  <a:tcPr marL="109728" marR="109728"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sym typeface="Symbol"/>
                        </a:rPr>
                        <a:t></a:t>
                      </a:r>
                      <a:endParaRPr lang="en-US" sz="1400" b="1" dirty="0" smtClean="0">
                        <a:solidFill>
                          <a:schemeClr val="accent2"/>
                        </a:solidFill>
                      </a:endParaRPr>
                    </a:p>
                  </a:txBody>
                  <a:tcPr marL="109728" marR="109728" marT="54864" marB="54864" anchor="ctr"/>
                </a:tc>
              </a:tr>
            </a:tbl>
          </a:graphicData>
        </a:graphic>
      </p:graphicFrame>
      <p:pic>
        <p:nvPicPr>
          <p:cNvPr id="1026" name="Picture 2" descr="C:\Users\asokan\AppData\Local\Microsoft\Windows\Temporary Internet Files\Content.IE5\A5YADNQ6\MC900433947[1].png"/>
          <p:cNvPicPr>
            <a:picLocks noChangeAspect="1" noChangeArrowheads="1"/>
          </p:cNvPicPr>
          <p:nvPr/>
        </p:nvPicPr>
        <p:blipFill>
          <a:blip r:embed="rId5" cstate="print"/>
          <a:srcRect/>
          <a:stretch>
            <a:fillRect/>
          </a:stretch>
        </p:blipFill>
        <p:spPr bwMode="auto">
          <a:xfrm flipH="1">
            <a:off x="683569" y="1748384"/>
            <a:ext cx="1704975" cy="1704975"/>
          </a:xfrm>
          <a:prstGeom prst="rect">
            <a:avLst/>
          </a:prstGeom>
          <a:noFill/>
        </p:spPr>
      </p:pic>
      <p:pic>
        <p:nvPicPr>
          <p:cNvPr id="1028" name="Picture 4" descr="C:\Users\asokan\AppData\Local\Microsoft\Windows\Temporary Internet Files\Content.IE5\A5YADNQ6\MC900432626[1].png"/>
          <p:cNvPicPr>
            <a:picLocks noChangeAspect="1" noChangeArrowheads="1"/>
          </p:cNvPicPr>
          <p:nvPr/>
        </p:nvPicPr>
        <p:blipFill>
          <a:blip r:embed="rId4" cstate="print"/>
          <a:srcRect/>
          <a:stretch>
            <a:fillRect/>
          </a:stretch>
        </p:blipFill>
        <p:spPr bwMode="auto">
          <a:xfrm>
            <a:off x="6948264" y="3356992"/>
            <a:ext cx="672505" cy="672505"/>
          </a:xfrm>
          <a:prstGeom prst="rect">
            <a:avLst/>
          </a:prstGeom>
          <a:noFill/>
        </p:spPr>
      </p:pic>
      <p:pic>
        <p:nvPicPr>
          <p:cNvPr id="1029" name="Picture 5" descr="C:\Users\asokan\AppData\Local\Microsoft\Windows\Temporary Internet Files\Content.IE5\NLQV7G9N\MC900433958[1].png"/>
          <p:cNvPicPr>
            <a:picLocks noChangeAspect="1" noChangeArrowheads="1"/>
          </p:cNvPicPr>
          <p:nvPr/>
        </p:nvPicPr>
        <p:blipFill>
          <a:blip r:embed="rId6" cstate="print"/>
          <a:srcRect/>
          <a:stretch>
            <a:fillRect/>
          </a:stretch>
        </p:blipFill>
        <p:spPr bwMode="auto">
          <a:xfrm>
            <a:off x="8258100" y="2204865"/>
            <a:ext cx="850404" cy="850404"/>
          </a:xfrm>
          <a:prstGeom prst="rect">
            <a:avLst/>
          </a:prstGeom>
          <a:noFill/>
        </p:spPr>
      </p:pic>
      <p:grpSp>
        <p:nvGrpSpPr>
          <p:cNvPr id="2" name="Group 19"/>
          <p:cNvGrpSpPr/>
          <p:nvPr/>
        </p:nvGrpSpPr>
        <p:grpSpPr>
          <a:xfrm>
            <a:off x="2555776" y="2036415"/>
            <a:ext cx="5544616" cy="1426050"/>
            <a:chOff x="1922760" y="4430440"/>
            <a:chExt cx="2649240" cy="1426050"/>
          </a:xfrm>
        </p:grpSpPr>
        <p:sp>
          <p:nvSpPr>
            <p:cNvPr id="19" name="Right Arrow 18"/>
            <p:cNvSpPr/>
            <p:nvPr/>
          </p:nvSpPr>
          <p:spPr>
            <a:xfrm>
              <a:off x="2627784" y="4930777"/>
              <a:ext cx="194421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 Arrow 16"/>
            <p:cNvSpPr/>
            <p:nvPr/>
          </p:nvSpPr>
          <p:spPr>
            <a:xfrm rot="5400000" flipH="1">
              <a:off x="2631976" y="3721224"/>
              <a:ext cx="813816" cy="22322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6200000" flipH="1" flipV="1">
              <a:off x="2631976" y="4333458"/>
              <a:ext cx="813816" cy="22322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Cloud 15"/>
          <p:cNvSpPr/>
          <p:nvPr/>
        </p:nvSpPr>
        <p:spPr>
          <a:xfrm>
            <a:off x="2843808" y="1964408"/>
            <a:ext cx="2448272" cy="1728192"/>
          </a:xfrm>
          <a:prstGeom prst="clou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Social Network</a:t>
            </a:r>
            <a:endParaRPr lang="en-US" dirty="0">
              <a:solidFill>
                <a:schemeClr val="bg1"/>
              </a:solidFill>
            </a:endParaRPr>
          </a:p>
        </p:txBody>
      </p:sp>
      <p:pic>
        <p:nvPicPr>
          <p:cNvPr id="46" name="Picture 6" descr="C:\Users\asokan\AppData\Local\Microsoft\Windows\Temporary Internet Files\Content.IE5\MC7EJK04\MC900434884[1].png"/>
          <p:cNvPicPr>
            <a:picLocks noChangeAspect="1" noChangeArrowheads="1"/>
          </p:cNvPicPr>
          <p:nvPr/>
        </p:nvPicPr>
        <p:blipFill>
          <a:blip r:embed="rId3" cstate="print"/>
          <a:srcRect/>
          <a:stretch>
            <a:fillRect/>
          </a:stretch>
        </p:blipFill>
        <p:spPr bwMode="auto">
          <a:xfrm>
            <a:off x="6645274" y="1253802"/>
            <a:ext cx="735038" cy="735038"/>
          </a:xfrm>
          <a:prstGeom prst="rect">
            <a:avLst/>
          </a:prstGeom>
          <a:noFill/>
        </p:spPr>
      </p:pic>
      <p:pic>
        <p:nvPicPr>
          <p:cNvPr id="48" name="Picture 3" descr="C:\Users\asokan\AppData\Local\Microsoft\Windows\Temporary Internet Files\Content.IE5\A5YADNQ6\MC900434879[1].png"/>
          <p:cNvPicPr>
            <a:picLocks noChangeAspect="1" noChangeArrowheads="1"/>
          </p:cNvPicPr>
          <p:nvPr/>
        </p:nvPicPr>
        <p:blipFill>
          <a:blip r:embed="rId7" cstate="print"/>
          <a:srcRect/>
          <a:stretch>
            <a:fillRect/>
          </a:stretch>
        </p:blipFill>
        <p:spPr bwMode="auto">
          <a:xfrm>
            <a:off x="5652120" y="2420888"/>
            <a:ext cx="642938" cy="642938"/>
          </a:xfrm>
          <a:prstGeom prst="rect">
            <a:avLst/>
          </a:prstGeom>
          <a:noFill/>
        </p:spPr>
      </p:pic>
      <p:pic>
        <p:nvPicPr>
          <p:cNvPr id="47" name="Picture 6" descr="http://www.rw-designer.com/icon-image/7507-256x256x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14617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5148064" y="3275692"/>
            <a:ext cx="1513343" cy="369332"/>
          </a:xfrm>
          <a:prstGeom prst="rect">
            <a:avLst/>
          </a:prstGeom>
          <a:noFill/>
        </p:spPr>
        <p:txBody>
          <a:bodyPr wrap="square" rtlCol="0">
            <a:spAutoFit/>
          </a:bodyPr>
          <a:lstStyle/>
          <a:p>
            <a:r>
              <a:rPr lang="en-US" b="1" dirty="0" smtClean="0"/>
              <a:t>App Server</a:t>
            </a:r>
            <a:endParaRPr lang="en-US" b="1" dirty="0"/>
          </a:p>
        </p:txBody>
      </p:sp>
      <p:sp>
        <p:nvSpPr>
          <p:cNvPr id="54" name="Oval 53"/>
          <p:cNvSpPr/>
          <p:nvPr/>
        </p:nvSpPr>
        <p:spPr>
          <a:xfrm>
            <a:off x="8316416" y="1340768"/>
            <a:ext cx="144016" cy="144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316416" y="164605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979712" y="6093296"/>
            <a:ext cx="4762907" cy="369332"/>
          </a:xfrm>
          <a:prstGeom prst="rect">
            <a:avLst/>
          </a:prstGeom>
          <a:noFill/>
        </p:spPr>
        <p:txBody>
          <a:bodyPr wrap="none" rtlCol="0">
            <a:spAutoFit/>
          </a:bodyPr>
          <a:lstStyle/>
          <a:p>
            <a:r>
              <a:rPr lang="en-US" dirty="0" smtClean="0">
                <a:hlinkClick r:id="rId9"/>
              </a:rPr>
              <a:t>“Common Friends”: Nagy et al, ACSAC 2013</a:t>
            </a:r>
            <a:endParaRPr lang="en-US" dirty="0"/>
          </a:p>
        </p:txBody>
      </p:sp>
      <p:sp>
        <p:nvSpPr>
          <p:cNvPr id="3" name="TextBox 2"/>
          <p:cNvSpPr txBox="1"/>
          <p:nvPr/>
        </p:nvSpPr>
        <p:spPr>
          <a:xfrm>
            <a:off x="2941216" y="4931753"/>
            <a:ext cx="2545288" cy="369332"/>
          </a:xfrm>
          <a:prstGeom prst="rect">
            <a:avLst/>
          </a:prstGeom>
          <a:noFill/>
        </p:spPr>
        <p:txBody>
          <a:bodyPr wrap="none" rtlCol="0">
            <a:spAutoFit/>
          </a:bodyPr>
          <a:lstStyle/>
          <a:p>
            <a:r>
              <a:rPr lang="en-US" dirty="0" smtClean="0">
                <a:solidFill>
                  <a:schemeClr val="bg1"/>
                </a:solidFill>
              </a:rPr>
              <a:t>Bloom Filter based PSI</a:t>
            </a:r>
            <a:endParaRPr lang="en-US" dirty="0">
              <a:solidFill>
                <a:schemeClr val="bg1"/>
              </a:solidFill>
            </a:endParaRPr>
          </a:p>
        </p:txBody>
      </p:sp>
      <p:sp>
        <p:nvSpPr>
          <p:cNvPr id="56" name="TextBox 55"/>
          <p:cNvSpPr txBox="1"/>
          <p:nvPr/>
        </p:nvSpPr>
        <p:spPr>
          <a:xfrm>
            <a:off x="3923928" y="4928468"/>
            <a:ext cx="556725" cy="369332"/>
          </a:xfrm>
          <a:prstGeom prst="rect">
            <a:avLst/>
          </a:prstGeom>
          <a:noFill/>
        </p:spPr>
        <p:txBody>
          <a:bodyPr wrap="none" rtlCol="0">
            <a:spAutoFit/>
          </a:bodyPr>
          <a:lstStyle/>
          <a:p>
            <a:r>
              <a:rPr lang="en-US" dirty="0" smtClean="0">
                <a:solidFill>
                  <a:schemeClr val="bg1"/>
                </a:solidFill>
              </a:rPr>
              <a:t>PSI</a:t>
            </a:r>
            <a:endParaRPr lang="en-US" dirty="0">
              <a:solidFill>
                <a:schemeClr val="bg1"/>
              </a:solidFill>
            </a:endParaRPr>
          </a:p>
        </p:txBody>
      </p:sp>
      <p:graphicFrame>
        <p:nvGraphicFramePr>
          <p:cNvPr id="57" name="Table 56"/>
          <p:cNvGraphicFramePr>
            <a:graphicFrameLocks noGrp="1" noChangeAspect="1"/>
          </p:cNvGraphicFramePr>
          <p:nvPr>
            <p:extLst>
              <p:ext uri="{D42A27DB-BD31-4B8C-83A1-F6EECF244321}">
                <p14:modId xmlns:p14="http://schemas.microsoft.com/office/powerpoint/2010/main" val="4262172021"/>
              </p:ext>
            </p:extLst>
          </p:nvPr>
        </p:nvGraphicFramePr>
        <p:xfrm>
          <a:off x="6876257" y="4509121"/>
          <a:ext cx="1670844" cy="1152129"/>
        </p:xfrm>
        <a:graphic>
          <a:graphicData uri="http://schemas.openxmlformats.org/drawingml/2006/table">
            <a:tbl>
              <a:tblPr firstRow="1" bandRow="1">
                <a:tableStyleId>{5940675A-B579-460E-94D1-54222C63F5DA}</a:tableStyleId>
              </a:tblPr>
              <a:tblGrid>
                <a:gridCol w="1296143"/>
                <a:gridCol w="374701"/>
              </a:tblGrid>
              <a:tr h="384043">
                <a:tc>
                  <a:txBody>
                    <a:bodyPr/>
                    <a:lstStyle/>
                    <a:p>
                      <a:r>
                        <a:rPr lang="en-US" sz="1400" dirty="0" smtClean="0"/>
                        <a:t>Privacy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sym typeface="Symbol"/>
                        </a:rPr>
                        <a:t></a:t>
                      </a:r>
                    </a:p>
                  </a:txBody>
                  <a:tcPr marL="99323" marR="99323" marT="49661" marB="49661" anchor="ctr"/>
                </a:tc>
              </a:tr>
              <a:tr h="384043">
                <a:tc>
                  <a:txBody>
                    <a:bodyPr/>
                    <a:lstStyle/>
                    <a:p>
                      <a:r>
                        <a:rPr lang="en-US" sz="1400" dirty="0" smtClean="0"/>
                        <a:t>Authenticity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sym typeface="Symbol"/>
                        </a:rPr>
                        <a:t></a:t>
                      </a:r>
                    </a:p>
                  </a:txBody>
                  <a:tcPr marL="99323" marR="99323" marT="49661" marB="49661" anchor="ctr"/>
                </a:tc>
              </a:tr>
              <a:tr h="384043">
                <a:tc>
                  <a:txBody>
                    <a:bodyPr/>
                    <a:lstStyle/>
                    <a:p>
                      <a:r>
                        <a:rPr lang="en-US" sz="1400" dirty="0" smtClean="0"/>
                        <a:t>Efficiency</a:t>
                      </a:r>
                      <a:endParaRPr lang="en-US" sz="1400" dirty="0"/>
                    </a:p>
                  </a:txBody>
                  <a:tcPr marL="99323" marR="99323" marT="49661" marB="496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sym typeface="Symbol"/>
                        </a:rPr>
                        <a:t></a:t>
                      </a:r>
                      <a:endParaRPr lang="en-US" sz="1400" b="1" dirty="0" smtClean="0">
                        <a:solidFill>
                          <a:schemeClr val="accent1"/>
                        </a:solidFill>
                      </a:endParaRPr>
                    </a:p>
                  </a:txBody>
                  <a:tcPr marL="99323" marR="99323" marT="49661" marB="49661" anchor="ctr"/>
                </a:tc>
              </a:tr>
            </a:tbl>
          </a:graphicData>
        </a:graphic>
      </p:graphicFrame>
    </p:spTree>
    <p:extLst>
      <p:ext uri="{BB962C8B-B14F-4D97-AF65-F5344CB8AC3E}">
        <p14:creationId xmlns:p14="http://schemas.microsoft.com/office/powerpoint/2010/main" val="26180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1" grpId="0"/>
      <p:bldP spid="52" grpId="0"/>
      <p:bldP spid="3" grpId="0"/>
      <p:bldP spid="56" grpId="0"/>
      <p:bldP spid="56" grpId="1"/>
    </p:bldLst>
  </p:timing>
</p:sld>
</file>

<file path=ppt/theme/theme1.xml><?xml version="1.0" encoding="utf-8"?>
<a:theme xmlns:a="http://schemas.openxmlformats.org/drawingml/2006/main" name="AaltoUH">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6754</TotalTime>
  <Words>2107</Words>
  <Application>Microsoft Macintosh PowerPoint</Application>
  <PresentationFormat>On-screen Show (4:3)</PresentationFormat>
  <Paragraphs>457</Paragraphs>
  <Slides>33</Slides>
  <Notes>20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AaltoUH</vt:lpstr>
      <vt:lpstr>Kaava</vt:lpstr>
      <vt:lpstr>How far removed are you?   Scalable Privacy-Preserving Estimation of Social Path Length with Social PaL</vt:lpstr>
      <vt:lpstr>Problem statement</vt:lpstr>
      <vt:lpstr>Applications</vt:lpstr>
      <vt:lpstr>Nagy et al. 2013 (ACSAC 2013)</vt:lpstr>
      <vt:lpstr>Requirements</vt:lpstr>
      <vt:lpstr>Current approach: Using a trusted server</vt:lpstr>
      <vt:lpstr>Alternative: Private Set Intersection Protocols</vt:lpstr>
      <vt:lpstr>Our approach</vt:lpstr>
      <vt:lpstr>Finding Common Friends using PSI with capabilities</vt:lpstr>
      <vt:lpstr>Going from Common Friends to “graph” distances </vt:lpstr>
      <vt:lpstr>Bootstrapping the system</vt:lpstr>
      <vt:lpstr>Fixing bootstrapping: Ersatz nodes</vt:lpstr>
      <vt:lpstr>Fixing bootstrapping: Ersatz nodes</vt:lpstr>
      <vt:lpstr>Fixing bootstrapping: Ersatz nodes</vt:lpstr>
      <vt:lpstr>Beyond paths of length 2:  Social Path Length</vt:lpstr>
      <vt:lpstr>Additional requirements</vt:lpstr>
      <vt:lpstr>Capabilities as path length proofs</vt:lpstr>
      <vt:lpstr>Social PaL graph building</vt:lpstr>
      <vt:lpstr>Social PaL capability distribution</vt:lpstr>
      <vt:lpstr>Social PaL path length discovery</vt:lpstr>
      <vt:lpstr>Dataset for estimating coverage</vt:lpstr>
      <vt:lpstr>Coverage: Social Filter dataset</vt:lpstr>
      <vt:lpstr>Coverage: MHRW dataset (random walk)</vt:lpstr>
      <vt:lpstr>Coverage: Breadth-first search dataset</vt:lpstr>
      <vt:lpstr>Coverage analysis summary</vt:lpstr>
      <vt:lpstr>System architecture</vt:lpstr>
      <vt:lpstr>Example App: nearbyPeople</vt:lpstr>
      <vt:lpstr>Example App: SpotShare</vt:lpstr>
      <vt:lpstr>Summary</vt:lpstr>
      <vt:lpstr>Social PaL server architecture</vt:lpstr>
      <vt:lpstr>Social PaL client architecture</vt:lpstr>
      <vt:lpstr>Simulation for estimating coverage</vt:lpstr>
      <vt:lpstr>Simulation for estimating coverage</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Transfer in Industrial Research</dc:title>
  <dc:creator>N. Asokan</dc:creator>
  <cp:lastModifiedBy>Marcin Nagy</cp:lastModifiedBy>
  <cp:revision>275</cp:revision>
  <dcterms:created xsi:type="dcterms:W3CDTF">2014-10-07T11:00:02Z</dcterms:created>
  <dcterms:modified xsi:type="dcterms:W3CDTF">2015-06-25T20:01:52Z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002</vt:lpwstr>
  </property>
</Properties>
</file>