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5213" cy="42811700"/>
  <p:notesSz cx="7315200" cy="9601200"/>
  <p:defaultTextStyle>
    <a:defPPr>
      <a:defRPr lang="en-US"/>
    </a:defPPr>
    <a:lvl1pPr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5975" indent="-1438275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3538" indent="-2879725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2688" indent="-4321175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0250" indent="-5764213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8" d="100"/>
          <a:sy n="18" d="100"/>
        </p:scale>
        <p:origin x="3108" y="54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fld id="{57E55E97-D799-454A-AB58-62EECE077EFE}" type="datetimeFigureOut">
              <a:rPr lang="en-US" altLang="en-US"/>
              <a:pPr>
                <a:defRPr/>
              </a:pPr>
              <a:t>4/25/2018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fld id="{BE4EFDBA-9093-44BA-830E-B1CC87613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360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38A056-0A33-4413-B4A7-155B275A3F82}" type="datetimeFigureOut">
              <a:rPr lang="en-US" altLang="en-US"/>
              <a:pPr>
                <a:defRPr/>
              </a:pPr>
              <a:t>4/25/2018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1425" y="1200150"/>
            <a:ext cx="22923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ADD532-FC56-46B4-97DE-480770914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638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1347788" y="3187700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 userDrawn="1"/>
        </p:nvCxnSpPr>
        <p:spPr>
          <a:xfrm>
            <a:off x="1347788" y="38687375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347788" y="8297863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 descr="Aalto_EN_21_CMYK_4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7" y="39119818"/>
            <a:ext cx="388937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47787" y="1315618"/>
            <a:ext cx="27255315" cy="845510"/>
          </a:xfrm>
        </p:spPr>
        <p:txBody>
          <a:bodyPr lIns="0" tIns="0" rIns="0" bIns="0"/>
          <a:lstStyle>
            <a:lvl1pPr marL="0" indent="0">
              <a:buNone/>
              <a:defRPr sz="4800" b="1" baseline="0">
                <a:solidFill>
                  <a:schemeClr val="bg1">
                    <a:lumMod val="50000"/>
                  </a:schemeClr>
                </a:solidFill>
              </a:defRPr>
            </a:lvl1pPr>
            <a:lvl2pPr marL="2089150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2pPr>
            <a:lvl3pPr marL="4176713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3pPr>
            <a:lvl4pPr marL="6264275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4pPr>
            <a:lvl5pPr marL="8353425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Name of parent project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347787" y="5275675"/>
            <a:ext cx="27255315" cy="2950178"/>
          </a:xfrm>
        </p:spPr>
        <p:txBody>
          <a:bodyPr lIns="0" tIns="0" rIns="0" bIns="0"/>
          <a:lstStyle>
            <a:lvl1pPr marL="0" indent="0">
              <a:spcBef>
                <a:spcPts val="1800"/>
              </a:spcBef>
              <a:buNone/>
              <a:defRPr sz="9600" b="1" baseline="0">
                <a:solidFill>
                  <a:schemeClr val="tx2"/>
                </a:solidFill>
              </a:defRPr>
            </a:lvl1pPr>
            <a:lvl2pPr marL="2089150" indent="0">
              <a:buNone/>
              <a:defRPr sz="9600" b="1">
                <a:solidFill>
                  <a:schemeClr val="tx2"/>
                </a:solidFill>
              </a:defRPr>
            </a:lvl2pPr>
            <a:lvl3pPr marL="4176713" indent="0">
              <a:buNone/>
              <a:defRPr sz="9600" b="1">
                <a:solidFill>
                  <a:schemeClr val="tx2"/>
                </a:solidFill>
              </a:defRPr>
            </a:lvl3pPr>
            <a:lvl4pPr marL="6264275" indent="0">
              <a:buNone/>
              <a:defRPr sz="9600" b="1">
                <a:solidFill>
                  <a:schemeClr val="tx2"/>
                </a:solidFill>
              </a:defRPr>
            </a:lvl4pPr>
            <a:lvl5pPr marL="8353425" indent="0">
              <a:buNone/>
              <a:defRPr sz="96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Poster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47787" y="2233138"/>
            <a:ext cx="2754312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1735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</a:rPr>
              <a:t>Secure </a:t>
            </a:r>
            <a:r>
              <a:rPr lang="en-US" sz="4800" b="1" baseline="0" dirty="0" smtClean="0">
                <a:solidFill>
                  <a:schemeClr val="bg1">
                    <a:lumMod val="50000"/>
                  </a:schemeClr>
                </a:solidFill>
              </a:rPr>
              <a:t>Systems</a:t>
            </a:r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</a:rPr>
              <a:t> Group, Aalto University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347786" y="3403598"/>
            <a:ext cx="27255316" cy="1440281"/>
          </a:xfrm>
        </p:spPr>
        <p:txBody>
          <a:bodyPr lIns="0" tIns="0" rIns="0" bIns="0"/>
          <a:lstStyle>
            <a:lvl1pPr marL="0" indent="0">
              <a:buNone/>
              <a:defRPr sz="5400"/>
            </a:lvl1pPr>
            <a:lvl2pPr marL="2089150" indent="0">
              <a:buNone/>
              <a:defRPr sz="5400"/>
            </a:lvl2pPr>
            <a:lvl3pPr marL="4176713" indent="0">
              <a:buNone/>
              <a:defRPr sz="5400"/>
            </a:lvl3pPr>
            <a:lvl4pPr marL="6264275" indent="0">
              <a:buNone/>
              <a:defRPr sz="5400"/>
            </a:lvl4pPr>
            <a:lvl5pPr marL="8353425" indent="0">
              <a:buNone/>
              <a:defRPr sz="5400"/>
            </a:lvl5pPr>
          </a:lstStyle>
          <a:p>
            <a:pPr lvl="0"/>
            <a:r>
              <a:rPr lang="en-US" dirty="0" smtClean="0"/>
              <a:t>Author names</a:t>
            </a:r>
          </a:p>
        </p:txBody>
      </p:sp>
    </p:spTree>
    <p:extLst>
      <p:ext uri="{BB962C8B-B14F-4D97-AF65-F5344CB8AC3E}">
        <p14:creationId xmlns:p14="http://schemas.microsoft.com/office/powerpoint/2010/main" val="279089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46263" cy="713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90138"/>
            <a:ext cx="27246263" cy="282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81150"/>
            <a:ext cx="7062788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39E41ED-1F18-4EBB-9D0D-825024E3B9FD}" type="datetimeFigureOut">
              <a:rPr lang="en-US" altLang="en-US"/>
              <a:pPr>
                <a:defRPr/>
              </a:pPr>
              <a:t>4/25/2018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150" y="39681150"/>
            <a:ext cx="9586913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algn="ctr" defTabSz="4175125" eaLnBrk="1" hangingPunct="1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950" y="39681150"/>
            <a:ext cx="7062788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E9E9A95-7F71-4A33-95F9-0D90554E9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173538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646709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1293419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940128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2586838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3688" indent="-1563688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392488" indent="-1303338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8113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5675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4825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4168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200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229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261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31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061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092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123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153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184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214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245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5283102" y="9020474"/>
            <a:ext cx="13320000" cy="1012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Images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Wherever possible, try to use vector graphic images, as these scale well for printing.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If a bitmap image is unavoidable, ensure that its resolution is high enough to avoid pixilation when printed on a large poster.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Check for printing issues when using images that include transparent elements.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347786" y="9020474"/>
            <a:ext cx="13320000" cy="1012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Typography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All text should be in Arial font.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Section headings should be </a:t>
            </a:r>
            <a:r>
              <a:rPr lang="en-GB" altLang="en-US" sz="4800" dirty="0" smtClean="0">
                <a:solidFill>
                  <a:schemeClr val="tx2"/>
                </a:solidFill>
                <a:cs typeface="Arial" panose="020B0604020202020204" pitchFamily="34" charset="0"/>
              </a:rPr>
              <a:t>dark blue</a:t>
            </a:r>
            <a:r>
              <a:rPr lang="en-GB" altLang="en-US" sz="4800" dirty="0" smtClean="0">
                <a:cs typeface="Arial" panose="020B0604020202020204" pitchFamily="34" charset="0"/>
              </a:rPr>
              <a:t>, bold, and size 66 point.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Body text should be size 48 point.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>
                <a:cs typeface="Arial" panose="020B0604020202020204" pitchFamily="34" charset="0"/>
              </a:rPr>
              <a:t>T</a:t>
            </a:r>
            <a:r>
              <a:rPr lang="en-GB" altLang="en-US" sz="4800" dirty="0" smtClean="0">
                <a:cs typeface="Arial" panose="020B0604020202020204" pitchFamily="34" charset="0"/>
              </a:rPr>
              <a:t>ext should use single line spacing with </a:t>
            </a:r>
            <a:br>
              <a:rPr lang="en-GB" altLang="en-US" sz="4800" dirty="0" smtClean="0">
                <a:cs typeface="Arial" panose="020B0604020202020204" pitchFamily="34" charset="0"/>
              </a:rPr>
            </a:br>
            <a:r>
              <a:rPr lang="en-GB" altLang="en-US" sz="4800" dirty="0" smtClean="0">
                <a:cs typeface="Arial" panose="020B0604020202020204" pitchFamily="34" charset="0"/>
              </a:rPr>
              <a:t>18 point spacing before each paragraph.</a:t>
            </a:r>
          </a:p>
          <a:p>
            <a:pPr marL="685800" indent="-6858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endParaRPr lang="en-GB" altLang="en-US" sz="5400" dirty="0" smtClean="0"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347786" y="19698726"/>
            <a:ext cx="13320000" cy="1012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Colours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Whenever possible, use the standard colours for this theme (i.e. the very top row of colours in PowerPoint).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Use </a:t>
            </a:r>
            <a:r>
              <a:rPr lang="en-GB" altLang="en-US" sz="4800" dirty="0" smtClean="0">
                <a:solidFill>
                  <a:schemeClr val="tx2"/>
                </a:solidFill>
                <a:cs typeface="Arial" panose="020B0604020202020204" pitchFamily="34" charset="0"/>
              </a:rPr>
              <a:t>dark blue</a:t>
            </a:r>
            <a:r>
              <a:rPr lang="en-GB" altLang="en-US" sz="4800" dirty="0" smtClean="0">
                <a:cs typeface="Arial" panose="020B0604020202020204" pitchFamily="34" charset="0"/>
              </a:rPr>
              <a:t> for section headings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Use </a:t>
            </a:r>
            <a:r>
              <a:rPr lang="en-GB" altLang="en-US" sz="4800" dirty="0" smtClean="0">
                <a:solidFill>
                  <a:schemeClr val="accent1"/>
                </a:solidFill>
                <a:cs typeface="Arial" panose="020B0604020202020204" pitchFamily="34" charset="0"/>
              </a:rPr>
              <a:t>blue</a:t>
            </a:r>
            <a:r>
              <a:rPr lang="en-GB" altLang="en-US" sz="4800" dirty="0" smtClean="0">
                <a:cs typeface="Arial" panose="020B0604020202020204" pitchFamily="34" charset="0"/>
              </a:rPr>
              <a:t> for emphasis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Use </a:t>
            </a:r>
            <a:r>
              <a:rPr lang="en-GB" altLang="en-US" sz="4800" dirty="0" smtClean="0">
                <a:solidFill>
                  <a:schemeClr val="accent3"/>
                </a:solidFill>
                <a:cs typeface="Arial" panose="020B0604020202020204" pitchFamily="34" charset="0"/>
              </a:rPr>
              <a:t>red</a:t>
            </a:r>
            <a:r>
              <a:rPr lang="en-GB" altLang="en-US" sz="4800" dirty="0" smtClean="0">
                <a:cs typeface="Arial" panose="020B0604020202020204" pitchFamily="34" charset="0"/>
              </a:rPr>
              <a:t> for negative points (e.g. attacks, limitations).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Use </a:t>
            </a:r>
            <a:r>
              <a:rPr lang="en-GB" altLang="en-US" sz="4800" dirty="0" smtClean="0">
                <a:solidFill>
                  <a:schemeClr val="accent2"/>
                </a:solidFill>
                <a:cs typeface="Arial" panose="020B0604020202020204" pitchFamily="34" charset="0"/>
              </a:rPr>
              <a:t>green</a:t>
            </a:r>
            <a:r>
              <a:rPr lang="en-GB" altLang="en-US" sz="4800" dirty="0" smtClean="0">
                <a:cs typeface="Arial" panose="020B0604020202020204" pitchFamily="34" charset="0"/>
              </a:rPr>
              <a:t> for positive points (e.g. advantages, benefits).</a:t>
            </a:r>
          </a:p>
          <a:p>
            <a:pPr marL="685800" indent="-6858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endParaRPr lang="en-GB" altLang="en-US" sz="5600" dirty="0" smtClean="0"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283102" y="19698726"/>
            <a:ext cx="13320000" cy="1012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Logos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Include logos of external collaborators or funders below the bottom horizontal line.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Only include logos of partners who are directly involved with this poster.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If linking to a paper, report, or webpage, include a QR code at the bottom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G Poster">
  <a:themeElements>
    <a:clrScheme name="CloSer">
      <a:dk1>
        <a:srgbClr val="000000"/>
      </a:dk1>
      <a:lt1>
        <a:sysClr val="window" lastClr="FFFFFF"/>
      </a:lt1>
      <a:dk2>
        <a:srgbClr val="002F6C"/>
      </a:dk2>
      <a:lt2>
        <a:srgbClr val="BDB9B3"/>
      </a:lt2>
      <a:accent1>
        <a:srgbClr val="006CB4"/>
      </a:accent1>
      <a:accent2>
        <a:srgbClr val="009E69"/>
      </a:accent2>
      <a:accent3>
        <a:srgbClr val="DD5354"/>
      </a:accent3>
      <a:accent4>
        <a:srgbClr val="F5CB08"/>
      </a:accent4>
      <a:accent5>
        <a:srgbClr val="6A4593"/>
      </a:accent5>
      <a:accent6>
        <a:srgbClr val="E37828"/>
      </a:accent6>
      <a:hlink>
        <a:srgbClr val="0078EB"/>
      </a:hlink>
      <a:folHlink>
        <a:srgbClr val="00509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196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SSG Poster</vt:lpstr>
      <vt:lpstr>PowerPoint Presentation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SSG Poster Template</dc:title>
  <dc:creator>Idänheimo Niina</dc:creator>
  <cp:lastModifiedBy>Idänheimo Niina</cp:lastModifiedBy>
  <cp:revision>130</cp:revision>
  <dcterms:created xsi:type="dcterms:W3CDTF">2010-03-10T13:17:50Z</dcterms:created>
  <dcterms:modified xsi:type="dcterms:W3CDTF">2018-04-25T12:31:59Z</dcterms:modified>
</cp:coreProperties>
</file>