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0275213" cy="42811700"/>
  <p:notesSz cx="7315200" cy="9601200"/>
  <p:defaultTextStyle>
    <a:defPPr>
      <a:defRPr lang="en-US"/>
    </a:defPPr>
    <a:lvl1pPr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5975" indent="-1438275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3538" indent="-2879725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2688" indent="-4321175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0250" indent="-5764213" algn="l" defTabSz="4173538" rtl="0" eaLnBrk="0" fontAlgn="base" hangingPunct="0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8" d="100"/>
          <a:sy n="18" d="100"/>
        </p:scale>
        <p:origin x="3108" y="12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fld id="{57E55E97-D799-454A-AB58-62EECE077EFE}" type="datetimeFigureOut">
              <a:rPr lang="en-US" altLang="en-US"/>
              <a:pPr>
                <a:defRPr/>
              </a:pPr>
              <a:t>6/13/2018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21434" tIns="10717" rIns="21434" bIns="10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300"/>
            </a:lvl1pPr>
          </a:lstStyle>
          <a:p>
            <a:pPr>
              <a:defRPr/>
            </a:pPr>
            <a:fld id="{BE4EFDBA-9093-44BA-830E-B1CC87613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360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138A056-0A33-4413-B4A7-155B275A3F82}" type="datetimeFigureOut">
              <a:rPr lang="en-US" altLang="en-US"/>
              <a:pPr>
                <a:defRPr/>
              </a:pPr>
              <a:t>6/13/2018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1425" y="1200150"/>
            <a:ext cx="22923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ADD532-FC56-46B4-97DE-480770914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638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1347788" y="3187700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 userDrawn="1"/>
        </p:nvCxnSpPr>
        <p:spPr>
          <a:xfrm>
            <a:off x="1347788" y="38687375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>
            <a:off x="1347788" y="8297863"/>
            <a:ext cx="27543125" cy="0"/>
          </a:xfrm>
          <a:prstGeom prst="line">
            <a:avLst/>
          </a:prstGeom>
          <a:ln w="635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 descr="Aalto_EN_21_CMYK_4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787" y="39119818"/>
            <a:ext cx="388937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347787" y="1315618"/>
            <a:ext cx="27255315" cy="845510"/>
          </a:xfrm>
        </p:spPr>
        <p:txBody>
          <a:bodyPr lIns="0" tIns="0" rIns="0" bIns="0"/>
          <a:lstStyle>
            <a:lvl1pPr marL="0" indent="0">
              <a:buNone/>
              <a:defRPr sz="4800" b="1" baseline="0">
                <a:solidFill>
                  <a:schemeClr val="bg1">
                    <a:lumMod val="50000"/>
                  </a:schemeClr>
                </a:solidFill>
              </a:defRPr>
            </a:lvl1pPr>
            <a:lvl2pPr marL="2089150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2pPr>
            <a:lvl3pPr marL="4176713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3pPr>
            <a:lvl4pPr marL="6264275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4pPr>
            <a:lvl5pPr marL="8353425" indent="0">
              <a:buNone/>
              <a:defRPr sz="4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Name of parent project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347787" y="5275675"/>
            <a:ext cx="27255315" cy="2950178"/>
          </a:xfrm>
        </p:spPr>
        <p:txBody>
          <a:bodyPr lIns="0" tIns="0" rIns="0" bIns="0"/>
          <a:lstStyle>
            <a:lvl1pPr marL="0" indent="0">
              <a:spcBef>
                <a:spcPts val="1800"/>
              </a:spcBef>
              <a:buNone/>
              <a:defRPr sz="9600" b="1" baseline="0">
                <a:solidFill>
                  <a:schemeClr val="tx2"/>
                </a:solidFill>
              </a:defRPr>
            </a:lvl1pPr>
            <a:lvl2pPr marL="2089150" indent="0">
              <a:buNone/>
              <a:defRPr sz="9600" b="1">
                <a:solidFill>
                  <a:schemeClr val="tx2"/>
                </a:solidFill>
              </a:defRPr>
            </a:lvl2pPr>
            <a:lvl3pPr marL="4176713" indent="0">
              <a:buNone/>
              <a:defRPr sz="9600" b="1">
                <a:solidFill>
                  <a:schemeClr val="tx2"/>
                </a:solidFill>
              </a:defRPr>
            </a:lvl3pPr>
            <a:lvl4pPr marL="6264275" indent="0">
              <a:buNone/>
              <a:defRPr sz="9600" b="1">
                <a:solidFill>
                  <a:schemeClr val="tx2"/>
                </a:solidFill>
              </a:defRPr>
            </a:lvl4pPr>
            <a:lvl5pPr marL="8353425" indent="0">
              <a:buNone/>
              <a:defRPr sz="9600" b="1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Poster title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47787" y="2233138"/>
            <a:ext cx="27543125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1735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</a:rPr>
              <a:t>Secure </a:t>
            </a:r>
            <a:r>
              <a:rPr lang="en-US" sz="4800" b="1" baseline="0" dirty="0" smtClean="0">
                <a:solidFill>
                  <a:schemeClr val="bg1">
                    <a:lumMod val="50000"/>
                  </a:schemeClr>
                </a:solidFill>
              </a:rPr>
              <a:t>Systems</a:t>
            </a:r>
            <a:r>
              <a:rPr lang="en-US" sz="4800" b="1" dirty="0" smtClean="0">
                <a:solidFill>
                  <a:schemeClr val="bg1">
                    <a:lumMod val="50000"/>
                  </a:schemeClr>
                </a:solidFill>
              </a:rPr>
              <a:t> Group, Aalto University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1347786" y="3403598"/>
            <a:ext cx="27255316" cy="1440281"/>
          </a:xfrm>
        </p:spPr>
        <p:txBody>
          <a:bodyPr lIns="0" tIns="0" rIns="0" bIns="0"/>
          <a:lstStyle>
            <a:lvl1pPr marL="0" indent="0">
              <a:buNone/>
              <a:defRPr sz="5400"/>
            </a:lvl1pPr>
            <a:lvl2pPr marL="2089150" indent="0">
              <a:buNone/>
              <a:defRPr sz="5400"/>
            </a:lvl2pPr>
            <a:lvl3pPr marL="4176713" indent="0">
              <a:buNone/>
              <a:defRPr sz="5400"/>
            </a:lvl3pPr>
            <a:lvl4pPr marL="6264275" indent="0">
              <a:buNone/>
              <a:defRPr sz="5400"/>
            </a:lvl4pPr>
            <a:lvl5pPr marL="8353425" indent="0">
              <a:buNone/>
              <a:defRPr sz="5400"/>
            </a:lvl5pPr>
          </a:lstStyle>
          <a:p>
            <a:pPr lvl="0"/>
            <a:r>
              <a:rPr lang="en-US" dirty="0" smtClean="0"/>
              <a:t>Author names</a:t>
            </a:r>
          </a:p>
        </p:txBody>
      </p:sp>
    </p:spTree>
    <p:extLst>
      <p:ext uri="{BB962C8B-B14F-4D97-AF65-F5344CB8AC3E}">
        <p14:creationId xmlns:p14="http://schemas.microsoft.com/office/powerpoint/2010/main" val="279089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46263" cy="713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90138"/>
            <a:ext cx="27246263" cy="282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606" tIns="208803" rIns="417606" bIns="2088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81150"/>
            <a:ext cx="7062788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39E41ED-1F18-4EBB-9D0D-825024E3B9FD}" type="datetimeFigureOut">
              <a:rPr lang="en-US" altLang="en-US"/>
              <a:pPr>
                <a:defRPr/>
              </a:pPr>
              <a:t>6/13/2018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150" y="39681150"/>
            <a:ext cx="9586913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algn="ctr" defTabSz="4175125" eaLnBrk="1" hangingPunct="1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950" y="39681150"/>
            <a:ext cx="7062788" cy="2278063"/>
          </a:xfrm>
          <a:prstGeom prst="rect">
            <a:avLst/>
          </a:prstGeom>
        </p:spPr>
        <p:txBody>
          <a:bodyPr vert="horz" wrap="square" lIns="417606" tIns="208803" rIns="417606" bIns="20880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5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E9E9A95-7F71-4A33-95F9-0D90554E9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4173538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defTabSz="4173538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646709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1293419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940128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2586838" algn="ctr" defTabSz="4174420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3688" indent="-1563688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3392488" indent="-1303338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7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8113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5675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4825" indent="-1041400" algn="l" defTabSz="41735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4168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2200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0229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8261" indent="-1044016" algn="l" defTabSz="4176061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031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061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092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123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153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8184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6214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4245" algn="l" defTabSz="417606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1347786" y="9020475"/>
            <a:ext cx="13608000" cy="768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How to monitor many honeypots?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>
                <a:cs typeface="Arial" panose="020B0604020202020204" pitchFamily="34" charset="0"/>
              </a:rPr>
              <a:t>In </a:t>
            </a:r>
            <a:r>
              <a:rPr lang="en-US" altLang="en-US" sz="4800" dirty="0" smtClean="0">
                <a:cs typeface="Arial" panose="020B0604020202020204" pitchFamily="34" charset="0"/>
              </a:rPr>
              <a:t>typical honeypot systems, </a:t>
            </a:r>
            <a:r>
              <a:rPr lang="en-US" altLang="en-US" sz="4800" dirty="0">
                <a:cs typeface="Arial" panose="020B0604020202020204" pitchFamily="34" charset="0"/>
              </a:rPr>
              <a:t>data is collected from </a:t>
            </a:r>
            <a:r>
              <a:rPr lang="en-US" altLang="en-US" sz="4800" dirty="0">
                <a:solidFill>
                  <a:schemeClr val="accent3"/>
                </a:solidFill>
                <a:cs typeface="Arial" panose="020B0604020202020204" pitchFamily="34" charset="0"/>
              </a:rPr>
              <a:t>one or a </a:t>
            </a:r>
            <a:r>
              <a:rPr lang="en-US" altLang="en-US" sz="4800" dirty="0" smtClean="0">
                <a:solidFill>
                  <a:schemeClr val="accent3"/>
                </a:solidFill>
                <a:cs typeface="Arial" panose="020B0604020202020204" pitchFamily="34" charset="0"/>
              </a:rPr>
              <a:t>few </a:t>
            </a:r>
            <a:r>
              <a:rPr lang="en-US" altLang="en-US" sz="4800" dirty="0" smtClean="0">
                <a:cs typeface="Arial" panose="020B0604020202020204" pitchFamily="34" charset="0"/>
              </a:rPr>
              <a:t>of honeypots</a:t>
            </a:r>
            <a:endParaRPr lang="en-GB" altLang="en-US" sz="4800" dirty="0" smtClean="0">
              <a:cs typeface="Arial" panose="020B0604020202020204" pitchFamily="34" charset="0"/>
            </a:endParaRP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Monitoring many honeypots is challenging:</a:t>
            </a:r>
            <a:endParaRPr lang="en-GB" altLang="en-US" sz="4800" dirty="0">
              <a:cs typeface="Arial" panose="020B0604020202020204" pitchFamily="34" charset="0"/>
            </a:endParaRPr>
          </a:p>
          <a:p>
            <a:pPr marL="1800000" lvl="1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 smtClean="0">
                <a:cs typeface="Arial" panose="020B0604020202020204" pitchFamily="34" charset="0"/>
              </a:rPr>
              <a:t>Instances have </a:t>
            </a:r>
            <a:r>
              <a:rPr lang="en-US" altLang="en-US" sz="4800" dirty="0" smtClean="0">
                <a:solidFill>
                  <a:schemeClr val="accent3"/>
                </a:solidFill>
                <a:cs typeface="Arial" panose="020B0604020202020204" pitchFamily="34" charset="0"/>
              </a:rPr>
              <a:t>different configurations</a:t>
            </a:r>
          </a:p>
          <a:p>
            <a:pPr marL="1800000" lvl="1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 smtClean="0">
                <a:cs typeface="Arial" panose="020B0604020202020204" pitchFamily="34" charset="0"/>
              </a:rPr>
              <a:t>Generates a </a:t>
            </a:r>
            <a:r>
              <a:rPr lang="en-US" altLang="en-US" sz="4800" dirty="0" smtClean="0">
                <a:solidFill>
                  <a:schemeClr val="accent3"/>
                </a:solidFill>
                <a:cs typeface="Arial" panose="020B0604020202020204" pitchFamily="34" charset="0"/>
              </a:rPr>
              <a:t>high volume </a:t>
            </a:r>
            <a:r>
              <a:rPr lang="en-US" altLang="en-US" sz="4800" dirty="0">
                <a:solidFill>
                  <a:schemeClr val="accent3"/>
                </a:solidFill>
                <a:cs typeface="Arial" panose="020B0604020202020204" pitchFamily="34" charset="0"/>
              </a:rPr>
              <a:t>of </a:t>
            </a:r>
            <a:r>
              <a:rPr lang="en-US" altLang="en-US" sz="4800" dirty="0" smtClean="0">
                <a:solidFill>
                  <a:schemeClr val="accent3"/>
                </a:solidFill>
                <a:cs typeface="Arial" panose="020B0604020202020204" pitchFamily="34" charset="0"/>
              </a:rPr>
              <a:t>log data</a:t>
            </a:r>
            <a:endParaRPr lang="en-US" altLang="en-US" sz="4800" dirty="0">
              <a:cs typeface="Arial" panose="020B0604020202020204" pitchFamily="34" charset="0"/>
            </a:endParaRPr>
          </a:p>
          <a:p>
            <a:pPr marL="1800000" lvl="1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 smtClean="0">
                <a:cs typeface="Arial" panose="020B0604020202020204" pitchFamily="34" charset="0"/>
              </a:rPr>
              <a:t>Analysis becomes more complicated </a:t>
            </a:r>
            <a:r>
              <a:rPr lang="en-US" altLang="en-US" sz="4800" dirty="0">
                <a:cs typeface="Arial" panose="020B0604020202020204" pitchFamily="34" charset="0"/>
              </a:rPr>
              <a:t>and </a:t>
            </a:r>
            <a:r>
              <a:rPr lang="en-US" altLang="en-US" sz="4800" dirty="0" smtClean="0">
                <a:solidFill>
                  <a:schemeClr val="accent3"/>
                </a:solidFill>
                <a:cs typeface="Arial" panose="020B0604020202020204" pitchFamily="34" charset="0"/>
              </a:rPr>
              <a:t>time-consuming</a:t>
            </a:r>
            <a:endParaRPr lang="en-GB" altLang="en-US" sz="4800" dirty="0" smtClean="0"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Scalable Honeypot Monitoring and Analytics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err="1" smtClean="0"/>
              <a:t>Mariia</a:t>
            </a:r>
            <a:r>
              <a:rPr lang="en-GB" dirty="0" smtClean="0"/>
              <a:t> </a:t>
            </a:r>
            <a:r>
              <a:rPr lang="en-GB" dirty="0" err="1" smtClean="0"/>
              <a:t>Kovtun</a:t>
            </a:r>
            <a:r>
              <a:rPr lang="en-GB" dirty="0" smtClean="0"/>
              <a:t>, Andrew Paverd, </a:t>
            </a:r>
            <a:r>
              <a:rPr lang="en-GB" dirty="0" err="1" smtClean="0"/>
              <a:t>Tuomas</a:t>
            </a:r>
            <a:r>
              <a:rPr lang="en-GB" dirty="0" smtClean="0"/>
              <a:t> Aura</a:t>
            </a:r>
            <a:endParaRPr lang="en-GB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347785" y="28648242"/>
            <a:ext cx="13320000" cy="840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Case study &amp; Evaluation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 smtClean="0">
                <a:cs typeface="Arial" panose="020B0604020202020204" pitchFamily="34" charset="0"/>
              </a:rPr>
              <a:t>Educational honeypots used in the Information Security course at Aalto University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 smtClean="0">
                <a:cs typeface="Arial" panose="020B0604020202020204" pitchFamily="34" charset="0"/>
              </a:rPr>
              <a:t>User study: 17,622 </a:t>
            </a:r>
            <a:r>
              <a:rPr lang="en-US" altLang="en-US" sz="4800" dirty="0">
                <a:cs typeface="Arial" panose="020B0604020202020204" pitchFamily="34" charset="0"/>
              </a:rPr>
              <a:t>log </a:t>
            </a:r>
            <a:r>
              <a:rPr lang="en-US" altLang="en-US" sz="4800" dirty="0" smtClean="0">
                <a:cs typeface="Arial" panose="020B0604020202020204" pitchFamily="34" charset="0"/>
              </a:rPr>
              <a:t>entries</a:t>
            </a:r>
            <a:r>
              <a:rPr lang="en-GB" altLang="en-US" sz="4800" dirty="0">
                <a:cs typeface="Arial" panose="020B0604020202020204" pitchFamily="34" charset="0"/>
              </a:rPr>
              <a:t>, 28 honeypots</a:t>
            </a:r>
            <a:endParaRPr lang="en-GB" altLang="en-US" sz="4800" dirty="0" smtClean="0">
              <a:cs typeface="Arial" panose="020B0604020202020204" pitchFamily="34" charset="0"/>
            </a:endParaRP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>
                <a:cs typeface="Arial" panose="020B0604020202020204" pitchFamily="34" charset="0"/>
              </a:rPr>
              <a:t>Tests: </a:t>
            </a:r>
            <a:r>
              <a:rPr lang="en-GB" altLang="en-US" sz="4800" dirty="0">
                <a:solidFill>
                  <a:schemeClr val="accent2"/>
                </a:solidFill>
                <a:cs typeface="Arial" panose="020B0604020202020204" pitchFamily="34" charset="0"/>
              </a:rPr>
              <a:t>400 </a:t>
            </a:r>
            <a:r>
              <a:rPr lang="en-GB" altLang="en-US" sz="4800" dirty="0" smtClean="0">
                <a:solidFill>
                  <a:schemeClr val="accent2"/>
                </a:solidFill>
                <a:cs typeface="Arial" panose="020B0604020202020204" pitchFamily="34" charset="0"/>
              </a:rPr>
              <a:t>honeypots, no slow-down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cs typeface="Arial" panose="020B0604020202020204" pitchFamily="34" charset="0"/>
              </a:rPr>
              <a:t>Performance</a:t>
            </a:r>
            <a:r>
              <a:rPr lang="en-GB" altLang="en-US" sz="4800" dirty="0">
                <a:cs typeface="Arial" panose="020B0604020202020204" pitchFamily="34" charset="0"/>
              </a:rPr>
              <a:t>: parsing </a:t>
            </a:r>
            <a:r>
              <a:rPr lang="en-GB" altLang="en-US" sz="4800" dirty="0" smtClean="0">
                <a:cs typeface="Arial" panose="020B0604020202020204" pitchFamily="34" charset="0"/>
              </a:rPr>
              <a:t>- 110.77MB </a:t>
            </a:r>
            <a:r>
              <a:rPr lang="en-GB" altLang="en-US" sz="4800" dirty="0">
                <a:cs typeface="Arial" panose="020B0604020202020204" pitchFamily="34" charset="0"/>
              </a:rPr>
              <a:t>of </a:t>
            </a:r>
            <a:r>
              <a:rPr lang="en-GB" altLang="en-US" sz="4800" dirty="0" smtClean="0">
                <a:cs typeface="Arial" panose="020B0604020202020204" pitchFamily="34" charset="0"/>
              </a:rPr>
              <a:t>RAM, clustering of one type </a:t>
            </a:r>
            <a:r>
              <a:rPr lang="en-GB" altLang="en-US" sz="4800" dirty="0">
                <a:cs typeface="Arial" panose="020B0604020202020204" pitchFamily="34" charset="0"/>
              </a:rPr>
              <a:t>of attack - </a:t>
            </a:r>
            <a:r>
              <a:rPr lang="en-GB" altLang="en-US" sz="4800" dirty="0" smtClean="0">
                <a:cs typeface="Arial" panose="020B0604020202020204" pitchFamily="34" charset="0"/>
              </a:rPr>
              <a:t>111.74MB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4800" dirty="0" smtClean="0">
                <a:solidFill>
                  <a:schemeClr val="accent2"/>
                </a:solidFill>
                <a:cs typeface="Arial" panose="020B0604020202020204" pitchFamily="34" charset="0"/>
              </a:rPr>
              <a:t>Labelled and unlabelled clusters </a:t>
            </a:r>
            <a:r>
              <a:rPr lang="en-GB" altLang="en-US" sz="4800" dirty="0" smtClean="0">
                <a:cs typeface="Arial" panose="020B0604020202020204" pitchFamily="34" charset="0"/>
              </a:rPr>
              <a:t>identifying attack patterns, even from new honeypots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848" y="39407850"/>
            <a:ext cx="3571875" cy="26574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793723" y="40203277"/>
            <a:ext cx="1513522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i-FI" sz="4000" b="1" dirty="0">
                <a:solidFill>
                  <a:srgbClr val="1468A0"/>
                </a:solidFill>
                <a:latin typeface="Nimbus Sans"/>
              </a:rPr>
              <a:t>Aalto Online Learning</a:t>
            </a:r>
            <a:endParaRPr lang="fi-FI" sz="4000" dirty="0">
              <a:solidFill>
                <a:srgbClr val="0A0A0A"/>
              </a:solidFill>
              <a:latin typeface="Nimbus Sans"/>
            </a:endParaRPr>
          </a:p>
          <a:p>
            <a:r>
              <a:rPr lang="fi-FI" dirty="0">
                <a:solidFill>
                  <a:srgbClr val="0A0A0A"/>
                </a:solidFill>
                <a:latin typeface="Sentinel"/>
              </a:rPr>
              <a:t/>
            </a:r>
            <a:br>
              <a:rPr lang="fi-FI" dirty="0">
                <a:solidFill>
                  <a:srgbClr val="0A0A0A"/>
                </a:solidFill>
                <a:latin typeface="Sentinel"/>
              </a:rPr>
            </a:b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5209614" y="28240209"/>
            <a:ext cx="13629668" cy="90794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i-FI" sz="3200" b="1" dirty="0"/>
              <a:t>Cluster 1</a:t>
            </a:r>
          </a:p>
          <a:p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; ’OR 1=1</a:t>
            </a:r>
          </a:p>
          <a:p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OR 1=1</a:t>
            </a:r>
          </a:p>
          <a:p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OR 1=1; ’</a:t>
            </a:r>
          </a:p>
          <a:p>
            <a:endParaRPr lang="fi-FI" sz="3600" dirty="0" smtClean="0"/>
          </a:p>
          <a:p>
            <a:r>
              <a:rPr lang="fi-FI" sz="3200" b="1" dirty="0" smtClean="0"/>
              <a:t>Cluster </a:t>
            </a:r>
            <a:r>
              <a:rPr lang="fi-FI" sz="3200" b="1" dirty="0"/>
              <a:t>2</a:t>
            </a:r>
          </a:p>
          <a:p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 ; SELECT name,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color, planttype, potsize, </a:t>
            </a:r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shared FROM plants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−−</a:t>
            </a:r>
            <a:endParaRPr lang="fi-FI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 ; SELECT name,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color, color, potsize, </a:t>
            </a:r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shared FROM plants ; −−</a:t>
            </a:r>
          </a:p>
          <a:p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’ ; SELECT name, planttype AS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color, planttype, potsize, shared FROM plants; </a:t>
            </a:r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−−</a:t>
            </a:r>
          </a:p>
          <a:p>
            <a:endParaRPr lang="fi-FI" sz="3600" dirty="0" smtClean="0"/>
          </a:p>
          <a:p>
            <a:r>
              <a:rPr lang="fi-FI" sz="3200" b="1" dirty="0" smtClean="0"/>
              <a:t>Cluster </a:t>
            </a:r>
            <a:r>
              <a:rPr lang="fi-FI" sz="3200" b="1" dirty="0"/>
              <a:t>3</a:t>
            </a:r>
          </a:p>
          <a:p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 UNION SELECT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1, 2, 3, 4, 5 </a:t>
            </a:r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users; </a:t>
            </a:r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’ #</a:t>
            </a:r>
          </a:p>
          <a:p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 UNION SELECT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username, salt, 3, 4, 5 </a:t>
            </a:r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FROM users ; ’ #</a:t>
            </a:r>
          </a:p>
          <a:p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" UNION SELECT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username, salt, password, 4, 5 </a:t>
            </a:r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users; </a:t>
            </a:r>
            <a:r>
              <a:rPr lang="fi-FI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’ </a:t>
            </a:r>
            <a:r>
              <a:rPr lang="fi-FI" sz="3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endParaRPr lang="fi-FI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347785" y="17805450"/>
            <a:ext cx="13320000" cy="943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881063"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88074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2646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97218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0179050" indent="-5764213" defTabSz="8810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1800"/>
              </a:spcBef>
              <a:defRPr/>
            </a:pPr>
            <a:r>
              <a:rPr lang="en-GB" altLang="en-US" sz="6600" b="1" dirty="0" smtClean="0">
                <a:solidFill>
                  <a:schemeClr val="tx2"/>
                </a:solidFill>
                <a:cs typeface="Arial" panose="020B0604020202020204" pitchFamily="34" charset="0"/>
              </a:rPr>
              <a:t>Scalable monitoring &amp; analytics</a:t>
            </a: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 smtClean="0">
                <a:solidFill>
                  <a:schemeClr val="accent1"/>
                </a:solidFill>
                <a:cs typeface="Arial" panose="020B0604020202020204" pitchFamily="34" charset="0"/>
              </a:rPr>
              <a:t>Centralized</a:t>
            </a:r>
            <a:r>
              <a:rPr lang="en-US" altLang="en-US" sz="4800" dirty="0" smtClean="0">
                <a:cs typeface="Arial" panose="020B0604020202020204" pitchFamily="34" charset="0"/>
              </a:rPr>
              <a:t> </a:t>
            </a:r>
            <a:r>
              <a:rPr lang="en-US" altLang="en-US" sz="4800" dirty="0">
                <a:cs typeface="Arial" panose="020B0604020202020204" pitchFamily="34" charset="0"/>
              </a:rPr>
              <a:t>gathering of logs, automatic support </a:t>
            </a:r>
            <a:r>
              <a:rPr lang="en-US" altLang="en-US" sz="4800" dirty="0" smtClean="0">
                <a:cs typeface="Arial" panose="020B0604020202020204" pitchFamily="34" charset="0"/>
              </a:rPr>
              <a:t>for </a:t>
            </a:r>
            <a:r>
              <a:rPr lang="en-US" altLang="en-US" sz="4800" dirty="0">
                <a:cs typeface="Arial" panose="020B0604020202020204" pitchFamily="34" charset="0"/>
              </a:rPr>
              <a:t>new honeypot </a:t>
            </a:r>
            <a:r>
              <a:rPr lang="en-US" altLang="en-US" sz="4800" dirty="0" smtClean="0">
                <a:cs typeface="Arial" panose="020B0604020202020204" pitchFamily="34" charset="0"/>
              </a:rPr>
              <a:t>instances</a:t>
            </a:r>
            <a:endParaRPr lang="en-US" altLang="en-US" sz="4800" dirty="0">
              <a:cs typeface="Arial" panose="020B0604020202020204" pitchFamily="34" charset="0"/>
            </a:endParaRP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>
                <a:solidFill>
                  <a:schemeClr val="accent1"/>
                </a:solidFill>
                <a:cs typeface="Arial" panose="020B0604020202020204" pitchFamily="34" charset="0"/>
              </a:rPr>
              <a:t>Logging</a:t>
            </a:r>
            <a:r>
              <a:rPr lang="en-US" altLang="en-US" sz="4800" dirty="0">
                <a:cs typeface="Arial" panose="020B0604020202020204" pitchFamily="34" charset="0"/>
              </a:rPr>
              <a:t>: </a:t>
            </a:r>
            <a:r>
              <a:rPr lang="en-US" altLang="en-US" sz="4800" dirty="0" smtClean="0">
                <a:cs typeface="Arial" panose="020B0604020202020204" pitchFamily="34" charset="0"/>
              </a:rPr>
              <a:t>customized logging of malicious activity inside </a:t>
            </a:r>
            <a:r>
              <a:rPr lang="en-US" altLang="en-US" sz="4800" dirty="0">
                <a:cs typeface="Arial" panose="020B0604020202020204" pitchFamily="34" charset="0"/>
              </a:rPr>
              <a:t>applications, </a:t>
            </a:r>
            <a:r>
              <a:rPr lang="en-US" altLang="en-US" sz="4800" dirty="0" smtClean="0">
                <a:cs typeface="Arial" panose="020B0604020202020204" pitchFamily="34" charset="0"/>
              </a:rPr>
              <a:t>using Docker </a:t>
            </a:r>
            <a:r>
              <a:rPr lang="en-US" altLang="en-US" sz="4800" dirty="0">
                <a:cs typeface="Arial" panose="020B0604020202020204" pitchFamily="34" charset="0"/>
              </a:rPr>
              <a:t>syslog logging driver, </a:t>
            </a:r>
            <a:r>
              <a:rPr lang="en-US" altLang="en-US" sz="4800" dirty="0" err="1" smtClean="0">
                <a:cs typeface="Arial" panose="020B0604020202020204" pitchFamily="34" charset="0"/>
              </a:rPr>
              <a:t>Rsyslog</a:t>
            </a:r>
            <a:endParaRPr lang="en-US" altLang="en-US" sz="4800" dirty="0">
              <a:cs typeface="Arial" panose="020B0604020202020204" pitchFamily="34" charset="0"/>
            </a:endParaRP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>
                <a:solidFill>
                  <a:schemeClr val="accent1"/>
                </a:solidFill>
                <a:cs typeface="Arial" panose="020B0604020202020204" pitchFamily="34" charset="0"/>
              </a:rPr>
              <a:t>Analytics engine</a:t>
            </a:r>
            <a:r>
              <a:rPr lang="en-US" altLang="en-US" sz="4800" dirty="0" smtClean="0">
                <a:cs typeface="Arial" panose="020B0604020202020204" pitchFamily="34" charset="0"/>
              </a:rPr>
              <a:t>: performs unsupervised </a:t>
            </a:r>
            <a:r>
              <a:rPr lang="en-US" altLang="en-US" sz="4800" dirty="0">
                <a:cs typeface="Arial" panose="020B0604020202020204" pitchFamily="34" charset="0"/>
              </a:rPr>
              <a:t>clustering of log </a:t>
            </a:r>
            <a:r>
              <a:rPr lang="en-US" altLang="en-US" sz="4800" dirty="0" smtClean="0">
                <a:cs typeface="Arial" panose="020B0604020202020204" pitchFamily="34" charset="0"/>
              </a:rPr>
              <a:t>entries to identify </a:t>
            </a:r>
            <a:r>
              <a:rPr lang="en-US" altLang="en-US" sz="4800" dirty="0">
                <a:cs typeface="Arial" panose="020B0604020202020204" pitchFamily="34" charset="0"/>
              </a:rPr>
              <a:t>patterns of </a:t>
            </a:r>
            <a:r>
              <a:rPr lang="en-US" altLang="en-US" sz="4800" dirty="0" smtClean="0">
                <a:cs typeface="Arial" panose="020B0604020202020204" pitchFamily="34" charset="0"/>
              </a:rPr>
              <a:t>user </a:t>
            </a:r>
            <a:r>
              <a:rPr lang="en-US" altLang="en-US" sz="4800" dirty="0" err="1" smtClean="0">
                <a:cs typeface="Arial" panose="020B0604020202020204" pitchFamily="34" charset="0"/>
              </a:rPr>
              <a:t>behaviour</a:t>
            </a:r>
            <a:endParaRPr lang="en-US" altLang="en-US" sz="4800" dirty="0" smtClean="0">
              <a:cs typeface="Arial" panose="020B0604020202020204" pitchFamily="34" charset="0"/>
            </a:endParaRP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800" dirty="0">
                <a:solidFill>
                  <a:schemeClr val="accent1"/>
                </a:solidFill>
                <a:cs typeface="Arial" panose="020B0604020202020204" pitchFamily="34" charset="0"/>
              </a:rPr>
              <a:t>Visualization</a:t>
            </a:r>
            <a:r>
              <a:rPr lang="en-US" altLang="en-US" sz="4800" dirty="0">
                <a:cs typeface="Arial" panose="020B0604020202020204" pitchFamily="34" charset="0"/>
              </a:rPr>
              <a:t>: </a:t>
            </a:r>
            <a:r>
              <a:rPr lang="en-US" altLang="en-US" sz="4800" dirty="0" smtClean="0">
                <a:cs typeface="Arial" panose="020B0604020202020204" pitchFamily="34" charset="0"/>
              </a:rPr>
              <a:t>data represented in a structured format on a web dashboard</a:t>
            </a:r>
            <a:endParaRPr lang="en-US" altLang="en-US" sz="4800" dirty="0">
              <a:cs typeface="Arial" panose="020B0604020202020204" pitchFamily="34" charset="0"/>
            </a:endParaRPr>
          </a:p>
          <a:p>
            <a:pPr marL="540000" indent="-540000" eaLnBrk="1" hangingPunct="1">
              <a:spcBef>
                <a:spcPts val="1800"/>
              </a:spcBef>
              <a:buFont typeface="Arial" panose="020B0604020202020204" pitchFamily="34" charset="0"/>
              <a:buChar char="•"/>
              <a:defRPr/>
            </a:pPr>
            <a:endParaRPr lang="en-US" altLang="en-US" sz="4800" dirty="0"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934" y="9020475"/>
            <a:ext cx="8463778" cy="68477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2575" y="18994754"/>
            <a:ext cx="13897544" cy="6443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SG Poster">
  <a:themeElements>
    <a:clrScheme name="CloSer">
      <a:dk1>
        <a:srgbClr val="000000"/>
      </a:dk1>
      <a:lt1>
        <a:sysClr val="window" lastClr="FFFFFF"/>
      </a:lt1>
      <a:dk2>
        <a:srgbClr val="002F6C"/>
      </a:dk2>
      <a:lt2>
        <a:srgbClr val="BDB9B3"/>
      </a:lt2>
      <a:accent1>
        <a:srgbClr val="006CB4"/>
      </a:accent1>
      <a:accent2>
        <a:srgbClr val="009E69"/>
      </a:accent2>
      <a:accent3>
        <a:srgbClr val="DD5354"/>
      </a:accent3>
      <a:accent4>
        <a:srgbClr val="F5CB08"/>
      </a:accent4>
      <a:accent5>
        <a:srgbClr val="6A4593"/>
      </a:accent5>
      <a:accent6>
        <a:srgbClr val="E37828"/>
      </a:accent6>
      <a:hlink>
        <a:srgbClr val="0078EB"/>
      </a:hlink>
      <a:folHlink>
        <a:srgbClr val="00509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294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Courier New</vt:lpstr>
      <vt:lpstr>Nimbus Sans</vt:lpstr>
      <vt:lpstr>Sentinel</vt:lpstr>
      <vt:lpstr>SSG Poster</vt:lpstr>
      <vt:lpstr>PowerPoint Presentation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SSG Poster Template</dc:title>
  <dc:creator>Idänheimo Niina</dc:creator>
  <cp:lastModifiedBy>Idänheimo Niina</cp:lastModifiedBy>
  <cp:revision>159</cp:revision>
  <dcterms:created xsi:type="dcterms:W3CDTF">2010-03-10T13:17:50Z</dcterms:created>
  <dcterms:modified xsi:type="dcterms:W3CDTF">2018-06-13T12:42:49Z</dcterms:modified>
</cp:coreProperties>
</file>