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5213" cy="42811700"/>
  <p:notesSz cx="7315200" cy="9601200"/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3211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8" d="100"/>
          <a:sy n="18" d="100"/>
        </p:scale>
        <p:origin x="3108" y="5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57E55E97-D799-454A-AB58-62EECE077EFE}" type="datetimeFigureOut">
              <a:rPr lang="en-US" altLang="en-US"/>
              <a:pPr>
                <a:defRPr/>
              </a:pPr>
              <a:t>5/27/2019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BE4EFDBA-9093-44BA-830E-B1CC87613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3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38A056-0A33-4413-B4A7-155B275A3F82}" type="datetimeFigureOut">
              <a:rPr lang="en-US" altLang="en-US"/>
              <a:pPr>
                <a:defRPr/>
              </a:pPr>
              <a:t>5/27/2019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1425" y="1200150"/>
            <a:ext cx="22923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ADD532-FC56-46B4-97DE-480770914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347788" y="3187700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1347788" y="38687375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347788" y="6788226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47787" y="1315618"/>
            <a:ext cx="27255315" cy="845510"/>
          </a:xfrm>
        </p:spPr>
        <p:txBody>
          <a:bodyPr lIns="0" tIns="0" rIns="0" bIns="0"/>
          <a:lstStyle>
            <a:lvl1pPr marL="0" indent="0">
              <a:buNone/>
              <a:defRPr sz="48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2089150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2pPr>
            <a:lvl3pPr marL="4176713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3pPr>
            <a:lvl4pPr marL="626427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4pPr>
            <a:lvl5pPr marL="835342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Name of parent project</a:t>
            </a:r>
            <a:br>
              <a:rPr lang="en-US" dirty="0"/>
            </a:b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47787" y="4878420"/>
            <a:ext cx="27255315" cy="1909806"/>
          </a:xfrm>
        </p:spPr>
        <p:txBody>
          <a:bodyPr lIns="0" tIns="0" rIns="0" bIns="0"/>
          <a:lstStyle>
            <a:lvl1pPr marL="0" indent="0">
              <a:spcBef>
                <a:spcPts val="1800"/>
              </a:spcBef>
              <a:buNone/>
              <a:defRPr sz="9600" b="1" baseline="0">
                <a:solidFill>
                  <a:schemeClr val="tx2"/>
                </a:solidFill>
              </a:defRPr>
            </a:lvl1pPr>
            <a:lvl2pPr marL="2089150" indent="0">
              <a:buNone/>
              <a:defRPr sz="9600" b="1">
                <a:solidFill>
                  <a:schemeClr val="tx2"/>
                </a:solidFill>
              </a:defRPr>
            </a:lvl2pPr>
            <a:lvl3pPr marL="4176713" indent="0">
              <a:buNone/>
              <a:defRPr sz="9600" b="1">
                <a:solidFill>
                  <a:schemeClr val="tx2"/>
                </a:solidFill>
              </a:defRPr>
            </a:lvl3pPr>
            <a:lvl4pPr marL="6264275" indent="0">
              <a:buNone/>
              <a:defRPr sz="9600" b="1">
                <a:solidFill>
                  <a:schemeClr val="tx2"/>
                </a:solidFill>
              </a:defRPr>
            </a:lvl4pPr>
            <a:lvl5pPr marL="8353425" indent="0">
              <a:buNone/>
              <a:defRPr sz="9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Poster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47787" y="2233138"/>
            <a:ext cx="275431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173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Secure </a:t>
            </a:r>
            <a:r>
              <a:rPr lang="en-US" sz="4800" b="1" baseline="0" dirty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 Group, University</a:t>
            </a:r>
            <a:r>
              <a:rPr lang="en-US" sz="4800" b="1" baseline="0" dirty="0">
                <a:solidFill>
                  <a:schemeClr val="bg1">
                    <a:lumMod val="50000"/>
                  </a:schemeClr>
                </a:solidFill>
              </a:rPr>
              <a:t> of</a:t>
            </a:r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 Helsinki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347786" y="3403598"/>
            <a:ext cx="27255316" cy="1440281"/>
          </a:xfrm>
        </p:spPr>
        <p:txBody>
          <a:bodyPr lIns="0" tIns="0" rIns="0" bIns="0"/>
          <a:lstStyle>
            <a:lvl1pPr marL="0" indent="0">
              <a:buNone/>
              <a:defRPr sz="5400"/>
            </a:lvl1pPr>
            <a:lvl2pPr marL="2089150" indent="0">
              <a:buNone/>
              <a:defRPr sz="5400"/>
            </a:lvl2pPr>
            <a:lvl3pPr marL="4176713" indent="0">
              <a:buNone/>
              <a:defRPr sz="5400"/>
            </a:lvl3pPr>
            <a:lvl4pPr marL="6264275" indent="0">
              <a:buNone/>
              <a:defRPr sz="5400"/>
            </a:lvl4pPr>
            <a:lvl5pPr marL="8353425" indent="0">
              <a:buNone/>
              <a:defRPr sz="5400"/>
            </a:lvl5pPr>
          </a:lstStyle>
          <a:p>
            <a:pPr lvl="0"/>
            <a:r>
              <a:rPr lang="en-US" dirty="0"/>
              <a:t>Author names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564" y="38937908"/>
            <a:ext cx="4750133" cy="3873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935" y="39799758"/>
            <a:ext cx="3241599" cy="215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90138"/>
            <a:ext cx="27246263" cy="282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9E41ED-1F18-4EBB-9D0D-825024E3B9FD}" type="datetimeFigureOut">
              <a:rPr lang="en-US" altLang="en-US"/>
              <a:pPr>
                <a:defRPr/>
              </a:pPr>
              <a:t>5/27/2019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0" y="39681150"/>
            <a:ext cx="9586913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ctr" defTabSz="4175125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9E9A95-7F71-4A33-95F9-0D90554E9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173538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64670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41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12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683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488" indent="-130333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482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4168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00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29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61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92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12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5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8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1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45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952030" y="6945703"/>
            <a:ext cx="27282174" cy="48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Motivation</a:t>
            </a:r>
          </a:p>
          <a:p>
            <a:pPr marL="540000" indent="-5400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solidFill>
                  <a:schemeClr val="accent1"/>
                </a:solidFill>
                <a:cs typeface="Arial" panose="020B0604020202020204" pitchFamily="34" charset="0"/>
              </a:rPr>
              <a:t>Autonomous vehicles</a:t>
            </a:r>
            <a:r>
              <a:rPr lang="en-US" altLang="en-US" sz="4800" dirty="0">
                <a:cs typeface="Arial" panose="020B0604020202020204" pitchFamily="34" charset="0"/>
              </a:rPr>
              <a:t> </a:t>
            </a:r>
            <a:r>
              <a:rPr lang="en-US" altLang="en-US" sz="4800" dirty="0" smtClean="0">
                <a:cs typeface="Arial" panose="020B0604020202020204" pitchFamily="34" charset="0"/>
              </a:rPr>
              <a:t>are </a:t>
            </a:r>
            <a:r>
              <a:rPr lang="en-US" altLang="en-US" sz="4800" dirty="0">
                <a:cs typeface="Arial" panose="020B0604020202020204" pitchFamily="34" charset="0"/>
              </a:rPr>
              <a:t>an important car sharing </a:t>
            </a:r>
            <a:r>
              <a:rPr lang="en-US" altLang="en-US" sz="4800" dirty="0" smtClean="0">
                <a:cs typeface="Arial" panose="020B0604020202020204" pitchFamily="34" charset="0"/>
              </a:rPr>
              <a:t>service </a:t>
            </a:r>
            <a:r>
              <a:rPr lang="en-US" altLang="en-US" sz="4800" dirty="0">
                <a:cs typeface="Arial" panose="020B0604020202020204" pitchFamily="34" charset="0"/>
              </a:rPr>
              <a:t>scenario</a:t>
            </a:r>
          </a:p>
          <a:p>
            <a:pPr marL="540000" indent="-5400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Car </a:t>
            </a:r>
            <a:r>
              <a:rPr lang="en-GB" altLang="en-US" sz="4800" dirty="0">
                <a:cs typeface="Arial" panose="020B0604020202020204" pitchFamily="34" charset="0"/>
              </a:rPr>
              <a:t>sharing operators </a:t>
            </a:r>
            <a:r>
              <a:rPr lang="en-GB" altLang="en-US" sz="4800" dirty="0">
                <a:solidFill>
                  <a:schemeClr val="accent1"/>
                </a:solidFill>
                <a:cs typeface="Arial" panose="020B0604020202020204" pitchFamily="34" charset="0"/>
              </a:rPr>
              <a:t>track users continuously </a:t>
            </a:r>
            <a:r>
              <a:rPr lang="en-GB" altLang="en-US" sz="4800" dirty="0">
                <a:cs typeface="Arial" panose="020B0604020202020204" pitchFamily="34" charset="0"/>
              </a:rPr>
              <a:t>during user trip </a:t>
            </a:r>
            <a:r>
              <a:rPr lang="en-GB" altLang="en-US" sz="4800" dirty="0">
                <a:cs typeface="Arial" panose="020B0604020202020204" pitchFamily="34" charset="0"/>
                <a:sym typeface="Wingdings" pitchFamily="2" charset="2"/>
              </a:rPr>
              <a:t></a:t>
            </a:r>
            <a:r>
              <a:rPr lang="en-GB" altLang="en-US" sz="4800" dirty="0">
                <a:cs typeface="Arial" panose="020B0604020202020204" pitchFamily="34" charset="0"/>
              </a:rPr>
              <a:t> </a:t>
            </a:r>
            <a:r>
              <a:rPr lang="en-GB" altLang="en-US" sz="4800" dirty="0">
                <a:solidFill>
                  <a:srgbClr val="FF0000"/>
                </a:solidFill>
                <a:cs typeface="Arial" panose="020B0604020202020204" pitchFamily="34" charset="0"/>
              </a:rPr>
              <a:t>privacy</a:t>
            </a:r>
            <a:r>
              <a:rPr lang="en-GB" altLang="en-US" sz="4800" dirty="0">
                <a:cs typeface="Arial" panose="020B0604020202020204" pitchFamily="34" charset="0"/>
              </a:rPr>
              <a:t> concerns</a:t>
            </a:r>
            <a:r>
              <a:rPr lang="en-US" sz="4800" dirty="0"/>
              <a:t> </a:t>
            </a:r>
          </a:p>
          <a:p>
            <a:pPr marL="540000" indent="-5400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One </a:t>
            </a:r>
            <a:r>
              <a:rPr lang="en-US" altLang="en-US" sz="4800" dirty="0">
                <a:cs typeface="Arial" panose="020B0604020202020204" pitchFamily="34" charset="0"/>
              </a:rPr>
              <a:t>option is to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refuse </a:t>
            </a:r>
            <a:r>
              <a:rPr lang="en-GB" altLang="en-US" sz="4800" dirty="0" smtClean="0">
                <a:solidFill>
                  <a:schemeClr val="accent1"/>
                </a:solidFill>
                <a:cs typeface="Arial" panose="020B0604020202020204" pitchFamily="34" charset="0"/>
              </a:rPr>
              <a:t>continuous</a:t>
            </a:r>
            <a:r>
              <a:rPr lang="en-US" alt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tracking </a:t>
            </a:r>
            <a:r>
              <a:rPr lang="en-US" altLang="en-US" sz="4800" dirty="0">
                <a:cs typeface="Arial" panose="020B0604020202020204" pitchFamily="34" charset="0"/>
              </a:rPr>
              <a:t>and to use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selective tracking interval</a:t>
            </a:r>
          </a:p>
          <a:p>
            <a:pPr marL="540000" indent="-540000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4800" dirty="0">
                <a:cs typeface="Arial" panose="020B0604020202020204" pitchFamily="34" charset="0"/>
              </a:rPr>
              <a:t>It is important to find </a:t>
            </a:r>
            <a:r>
              <a:rPr lang="en-US" altLang="en-US" sz="4800" dirty="0" smtClean="0">
                <a:cs typeface="Arial" panose="020B0604020202020204" pitchFamily="34" charset="0"/>
              </a:rPr>
              <a:t>a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trade-off</a:t>
            </a:r>
            <a:r>
              <a:rPr lang="en-US" altLang="en-US" sz="4800" dirty="0">
                <a:cs typeface="Arial" panose="020B0604020202020204" pitchFamily="34" charset="0"/>
              </a:rPr>
              <a:t> between user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privacy</a:t>
            </a:r>
            <a:r>
              <a:rPr lang="en-US" altLang="en-US" sz="4800" dirty="0">
                <a:cs typeface="Arial" panose="020B0604020202020204" pitchFamily="34" charset="0"/>
              </a:rPr>
              <a:t> and car owner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assurance</a:t>
            </a:r>
            <a:endParaRPr lang="en-GB" altLang="en-US" sz="48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312070" y="4734404"/>
            <a:ext cx="27255315" cy="1909806"/>
          </a:xfrm>
        </p:spPr>
        <p:txBody>
          <a:bodyPr/>
          <a:lstStyle/>
          <a:p>
            <a:r>
              <a:rPr lang="en-US" dirty="0" smtClean="0"/>
              <a:t>Privacy issues of autonomous shared vehicles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347786" y="3403599"/>
            <a:ext cx="27255316" cy="936356"/>
          </a:xfrm>
        </p:spPr>
        <p:txBody>
          <a:bodyPr/>
          <a:lstStyle/>
          <a:p>
            <a:r>
              <a:rPr lang="en-GB" dirty="0" smtClean="0"/>
              <a:t>Andrey Shorov and Valtteri Niemi</a:t>
            </a:r>
            <a:endParaRPr lang="en-GB" dirty="0"/>
          </a:p>
        </p:txBody>
      </p:sp>
      <p:sp>
        <p:nvSpPr>
          <p:cNvPr id="103" name="Rectangle 6"/>
          <p:cNvSpPr>
            <a:spLocks noChangeArrowheads="1"/>
          </p:cNvSpPr>
          <p:nvPr/>
        </p:nvSpPr>
        <p:spPr bwMode="auto">
          <a:xfrm>
            <a:off x="952030" y="21477858"/>
            <a:ext cx="15497647" cy="7230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Maximum movement boundary </a:t>
            </a: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attack*</a:t>
            </a:r>
            <a:endParaRPr lang="en-GB" altLang="en-US" sz="6600" b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540000" indent="-540000" algn="just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4800" dirty="0">
                <a:cs typeface="Arial" panose="020B0604020202020204" pitchFamily="34" charset="0"/>
              </a:rPr>
              <a:t>Car owner can find visited POI even if no permanent tracking</a:t>
            </a:r>
          </a:p>
        </p:txBody>
      </p:sp>
      <p:sp>
        <p:nvSpPr>
          <p:cNvPr id="104" name="Rectangle 6"/>
          <p:cNvSpPr>
            <a:spLocks noChangeArrowheads="1"/>
          </p:cNvSpPr>
          <p:nvPr/>
        </p:nvSpPr>
        <p:spPr bwMode="auto">
          <a:xfrm>
            <a:off x="16289734" y="11856703"/>
            <a:ext cx="13645804" cy="286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Design</a:t>
            </a:r>
          </a:p>
          <a:p>
            <a:pPr marL="540000" indent="-540000" algn="just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4800" dirty="0">
                <a:cs typeface="Arial" panose="020B0604020202020204" pitchFamily="34" charset="0"/>
              </a:rPr>
              <a:t>Three phases of service timeline </a:t>
            </a:r>
          </a:p>
        </p:txBody>
      </p:sp>
      <p:sp>
        <p:nvSpPr>
          <p:cNvPr id="108" name="Rectangle 6"/>
          <p:cNvSpPr>
            <a:spLocks noChangeArrowheads="1"/>
          </p:cNvSpPr>
          <p:nvPr/>
        </p:nvSpPr>
        <p:spPr bwMode="auto">
          <a:xfrm>
            <a:off x="-9454324" y="26866697"/>
            <a:ext cx="13516428" cy="919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40000" indent="-540000" eaLnBrk="1" hangingPunct="1"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GB" altLang="en-US" sz="4800" dirty="0"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/>
          <a:srcRect r="17607"/>
          <a:stretch/>
        </p:blipFill>
        <p:spPr>
          <a:xfrm>
            <a:off x="16145718" y="21006750"/>
            <a:ext cx="14489534" cy="4201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/>
          <a:srcRect l="4266" r="2788"/>
          <a:stretch/>
        </p:blipFill>
        <p:spPr>
          <a:xfrm>
            <a:off x="16122997" y="13732599"/>
            <a:ext cx="14280305" cy="63771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/>
          <a:srcRect l="901" r="26210" b="12806"/>
          <a:stretch/>
        </p:blipFill>
        <p:spPr>
          <a:xfrm>
            <a:off x="2227527" y="23212066"/>
            <a:ext cx="12745416" cy="688982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3" t="12024" r="7935" b="7449"/>
          <a:stretch/>
        </p:blipFill>
        <p:spPr bwMode="auto">
          <a:xfrm>
            <a:off x="22828116" y="32193574"/>
            <a:ext cx="7396815" cy="5198052"/>
          </a:xfrm>
          <a:prstGeom prst="rect">
            <a:avLst/>
          </a:prstGeom>
          <a:noFill/>
        </p:spPr>
      </p:pic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15361094" y="32193085"/>
            <a:ext cx="7409360" cy="53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4800" b="1" dirty="0">
                <a:solidFill>
                  <a:schemeClr val="accent1"/>
                </a:solidFill>
                <a:cs typeface="Arial" panose="020B0604020202020204" pitchFamily="34" charset="0"/>
              </a:rPr>
              <a:t>Another way of use: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Path can be recovered if user was spotted between two points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4800" dirty="0">
                <a:cs typeface="Arial" panose="020B0604020202020204" pitchFamily="34" charset="0"/>
              </a:rPr>
              <a:t>If surveillance spots are known, user can increase </a:t>
            </a:r>
            <a:r>
              <a:rPr lang="fi-FI" sz="4800" dirty="0" err="1"/>
              <a:t>his</a:t>
            </a:r>
            <a:r>
              <a:rPr lang="fi-FI" sz="4800" dirty="0"/>
              <a:t>/</a:t>
            </a:r>
            <a:r>
              <a:rPr lang="fi-FI" sz="4800" dirty="0" err="1"/>
              <a:t>her</a:t>
            </a:r>
            <a:r>
              <a:rPr lang="en-GB" altLang="en-US" sz="4800" dirty="0" smtClean="0">
                <a:cs typeface="Arial" panose="020B0604020202020204" pitchFamily="34" charset="0"/>
              </a:rPr>
              <a:t> </a:t>
            </a:r>
            <a:r>
              <a:rPr lang="en-GB" altLang="en-US" sz="4800" dirty="0">
                <a:cs typeface="Arial" panose="020B0604020202020204" pitchFamily="34" charset="0"/>
              </a:rPr>
              <a:t>privacy during journey</a:t>
            </a:r>
          </a:p>
        </p:txBody>
      </p:sp>
      <p:sp>
        <p:nvSpPr>
          <p:cNvPr id="2" name="Rectangle 1"/>
          <p:cNvSpPr/>
          <p:nvPr/>
        </p:nvSpPr>
        <p:spPr>
          <a:xfrm>
            <a:off x="14339440" y="39159882"/>
            <a:ext cx="15135225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*</a:t>
            </a:r>
            <a:r>
              <a:rPr lang="en-US" sz="3600" dirty="0" err="1"/>
              <a:t>Ghinita</a:t>
            </a:r>
            <a:r>
              <a:rPr lang="en-US" sz="3600" dirty="0"/>
              <a:t> G, et al. (2009) Preventing velocity-based linkage attacks in location-aware applications. Proc. of the 17th ACM SIGSPATIAL int.</a:t>
            </a:r>
          </a:p>
          <a:p>
            <a:r>
              <a:rPr lang="en-US" sz="3600" dirty="0"/>
              <a:t>conf. on advances in geographic information systems, pp </a:t>
            </a:r>
            <a:r>
              <a:rPr lang="en-US" sz="3600" dirty="0" smtClean="0"/>
              <a:t>246–255</a:t>
            </a:r>
          </a:p>
          <a:p>
            <a:endParaRPr lang="en-US" sz="1400" dirty="0" smtClean="0"/>
          </a:p>
          <a:p>
            <a:r>
              <a:rPr lang="en-US" sz="3600" dirty="0" smtClean="0"/>
              <a:t>† </a:t>
            </a:r>
            <a:r>
              <a:rPr lang="fi-FI" sz="3600" dirty="0"/>
              <a:t>Mastroianni, P., </a:t>
            </a:r>
            <a:r>
              <a:rPr lang="fi-FI" sz="3600" dirty="0" smtClean="0"/>
              <a:t>et al. (2015) </a:t>
            </a:r>
            <a:r>
              <a:rPr lang="fi-FI" sz="3600" dirty="0" err="1" smtClean="0"/>
              <a:t>Local</a:t>
            </a:r>
            <a:r>
              <a:rPr lang="fi-FI" sz="3600" dirty="0" smtClean="0"/>
              <a:t> </a:t>
            </a:r>
            <a:r>
              <a:rPr lang="fi-FI" sz="3600" dirty="0" err="1"/>
              <a:t>optimization</a:t>
            </a:r>
            <a:r>
              <a:rPr lang="fi-FI" sz="3600" dirty="0"/>
              <a:t> </a:t>
            </a:r>
            <a:r>
              <a:rPr lang="fi-FI" sz="3600" dirty="0" err="1"/>
              <a:t>strategies</a:t>
            </a:r>
            <a:r>
              <a:rPr lang="fi-FI" sz="3600" dirty="0"/>
              <a:t> in </a:t>
            </a:r>
            <a:r>
              <a:rPr lang="fi-FI" sz="3600" dirty="0" err="1"/>
              <a:t>urban</a:t>
            </a:r>
            <a:r>
              <a:rPr lang="fi-FI" sz="3600" dirty="0"/>
              <a:t> </a:t>
            </a:r>
            <a:r>
              <a:rPr lang="fi-FI" sz="3600" dirty="0" err="1"/>
              <a:t>vehicular</a:t>
            </a:r>
            <a:r>
              <a:rPr lang="fi-FI" sz="3600" dirty="0"/>
              <a:t> </a:t>
            </a:r>
            <a:r>
              <a:rPr lang="fi-FI" sz="3600" dirty="0" err="1"/>
              <a:t>mobility</a:t>
            </a:r>
            <a:r>
              <a:rPr lang="fi-FI" sz="3600" dirty="0"/>
              <a:t>. </a:t>
            </a:r>
            <a:r>
              <a:rPr lang="fi-FI" sz="3600" i="1" dirty="0" err="1"/>
              <a:t>PloS</a:t>
            </a:r>
            <a:r>
              <a:rPr lang="fi-FI" sz="3600" i="1" dirty="0"/>
              <a:t> </a:t>
            </a:r>
            <a:r>
              <a:rPr lang="fi-FI" sz="3600" i="1" dirty="0" err="1"/>
              <a:t>one</a:t>
            </a:r>
            <a:r>
              <a:rPr lang="fi-FI" sz="3600" dirty="0"/>
              <a:t>, </a:t>
            </a:r>
            <a:r>
              <a:rPr lang="fi-FI" sz="3600" i="1" dirty="0"/>
              <a:t>10</a:t>
            </a:r>
            <a:r>
              <a:rPr lang="fi-FI" sz="3600" dirty="0"/>
              <a:t>(12</a:t>
            </a:r>
            <a:r>
              <a:rPr lang="fi-FI" sz="3600" dirty="0" smtClean="0"/>
              <a:t>)</a:t>
            </a:r>
            <a:endParaRPr lang="en-US" sz="3600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5385448" y="25534953"/>
            <a:ext cx="14839483" cy="465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Implementation</a:t>
            </a:r>
          </a:p>
          <a:p>
            <a:pPr>
              <a:spcBef>
                <a:spcPts val="1200"/>
              </a:spcBef>
            </a:pPr>
            <a:r>
              <a:rPr lang="en-US" altLang="en-US" sz="48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Google </a:t>
            </a:r>
            <a:r>
              <a:rPr lang="en-US" altLang="en-US" sz="4800" b="1" dirty="0">
                <a:solidFill>
                  <a:schemeClr val="accent1"/>
                </a:solidFill>
                <a:cs typeface="Arial" panose="020B0604020202020204" pitchFamily="34" charset="0"/>
              </a:rPr>
              <a:t>maps: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Both user and vehicle owner can find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potential</a:t>
            </a:r>
            <a:r>
              <a:rPr lang="en-US" altLang="en-US" sz="4800" dirty="0">
                <a:cs typeface="Arial" panose="020B0604020202020204" pitchFamily="34" charset="0"/>
              </a:rPr>
              <a:t> path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User can choose most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private path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Car owner can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evaluate</a:t>
            </a:r>
            <a:r>
              <a:rPr lang="en-US" altLang="en-US" sz="4800" dirty="0">
                <a:cs typeface="Arial" panose="020B0604020202020204" pitchFamily="34" charset="0"/>
              </a:rPr>
              <a:t> where is user </a:t>
            </a:r>
            <a:r>
              <a:rPr lang="en-US" altLang="en-US" sz="4800" dirty="0" smtClean="0">
                <a:cs typeface="Arial" panose="020B0604020202020204" pitchFamily="34" charset="0"/>
              </a:rPr>
              <a:t>at</a:t>
            </a:r>
            <a:r>
              <a:rPr lang="fi-FI" sz="4800" dirty="0" smtClean="0"/>
              <a:t> </a:t>
            </a:r>
            <a:r>
              <a:rPr lang="en-US" sz="4800" dirty="0" smtClean="0"/>
              <a:t>certain</a:t>
            </a:r>
            <a:r>
              <a:rPr lang="en-US" altLang="en-US" sz="4800" dirty="0" smtClean="0">
                <a:cs typeface="Arial" panose="020B0604020202020204" pitchFamily="34" charset="0"/>
              </a:rPr>
              <a:t> moment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 smtClean="0">
                <a:cs typeface="Arial" panose="020B0604020202020204" pitchFamily="34" charset="0"/>
              </a:rPr>
              <a:t>Library can be embedded to maps applications</a:t>
            </a:r>
            <a:endParaRPr lang="en-US" altLang="en-US" sz="4800" dirty="0"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030" y="38903794"/>
            <a:ext cx="3888432" cy="3888432"/>
          </a:xfrm>
          <a:prstGeom prst="rect">
            <a:avLst/>
          </a:prstGeom>
        </p:spPr>
      </p:pic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6433750" y="20325730"/>
            <a:ext cx="13678692" cy="148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540000" indent="-540000" algn="just" eaLnBrk="1" hangingPunct="1">
              <a:spcBef>
                <a:spcPts val="6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cs typeface="Arial" panose="020B0604020202020204" pitchFamily="34" charset="0"/>
              </a:rPr>
              <a:t>Main focus on </a:t>
            </a:r>
            <a:r>
              <a:rPr lang="en-US" altLang="en-US" sz="4800" dirty="0" smtClean="0">
                <a:cs typeface="Arial" panose="020B0604020202020204" pitchFamily="34" charset="0"/>
              </a:rPr>
              <a:t>location</a:t>
            </a:r>
            <a:r>
              <a:rPr lang="en-US" sz="4800" dirty="0" smtClean="0">
                <a:cs typeface="Arial" panose="020B0604020202020204" pitchFamily="34" charset="0"/>
              </a:rPr>
              <a:t> </a:t>
            </a:r>
            <a:r>
              <a:rPr lang="en-US" sz="4800" dirty="0">
                <a:cs typeface="Arial" panose="020B0604020202020204" pitchFamily="34" charset="0"/>
              </a:rPr>
              <a:t>privacy during the trip</a:t>
            </a:r>
          </a:p>
          <a:p>
            <a:pPr algn="just" eaLnBrk="1" hangingPunct="1">
              <a:spcBef>
                <a:spcPts val="600"/>
              </a:spcBef>
              <a:buClr>
                <a:schemeClr val="tx1"/>
              </a:buClr>
              <a:defRPr/>
            </a:pPr>
            <a:endParaRPr lang="en-US" altLang="en-US" sz="4800" dirty="0">
              <a:cs typeface="Arial" panose="020B0604020202020204" pitchFamily="34" charset="0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C2A3AFE5-69F4-4742-91CB-03C9D7B8D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30" y="11856703"/>
            <a:ext cx="14461370" cy="42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Privacy calculations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cs typeface="Arial" panose="020B0604020202020204" pitchFamily="34" charset="0"/>
              </a:rPr>
              <a:t>We focus on </a:t>
            </a:r>
            <a:r>
              <a:rPr lang="en-US" sz="4800" dirty="0" smtClean="0">
                <a:cs typeface="Arial" panose="020B0604020202020204" pitchFamily="34" charset="0"/>
              </a:rPr>
              <a:t>location privacy </a:t>
            </a:r>
            <a:r>
              <a:rPr lang="en-US" sz="4800" dirty="0">
                <a:cs typeface="Arial" panose="020B0604020202020204" pitchFamily="34" charset="0"/>
              </a:rPr>
              <a:t>i.e. how to preserve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uncertainty </a:t>
            </a:r>
            <a:r>
              <a:rPr lang="en-US" sz="4800" dirty="0" smtClean="0">
                <a:cs typeface="Arial" panose="020B0604020202020204" pitchFamily="34" charset="0"/>
              </a:rPr>
              <a:t>about user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path</a:t>
            </a:r>
            <a:r>
              <a:rPr lang="en-US" sz="4800" dirty="0" smtClean="0">
                <a:cs typeface="Arial" panose="020B0604020202020204" pitchFamily="34" charset="0"/>
              </a:rPr>
              <a:t> while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maintaining</a:t>
            </a:r>
            <a:r>
              <a:rPr lang="en-US" sz="4800" dirty="0" smtClean="0"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assurance for </a:t>
            </a:r>
            <a:r>
              <a:rPr lang="en-US" sz="4800" dirty="0" smtClean="0">
                <a:cs typeface="Arial" panose="020B0604020202020204" pitchFamily="34" charset="0"/>
              </a:rPr>
              <a:t>car owner</a:t>
            </a:r>
            <a:endParaRPr lang="en-US" sz="4800" dirty="0"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800" dirty="0">
                <a:cs typeface="Arial" panose="020B0604020202020204" pitchFamily="34" charset="0"/>
              </a:rPr>
              <a:t>How to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find</a:t>
            </a:r>
            <a:r>
              <a:rPr lang="en-US" sz="4800" dirty="0" smtClean="0">
                <a:cs typeface="Arial" panose="020B0604020202020204" pitchFamily="34" charset="0"/>
              </a:rPr>
              <a:t> </a:t>
            </a:r>
            <a:r>
              <a:rPr lang="en-US" sz="4800" dirty="0">
                <a:cs typeface="Arial" panose="020B0604020202020204" pitchFamily="34" charset="0"/>
              </a:rPr>
              <a:t>privacy level that </a:t>
            </a:r>
            <a:r>
              <a:rPr 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satisfies both user</a:t>
            </a:r>
            <a:r>
              <a:rPr lang="en-US" sz="4800" dirty="0" smtClean="0">
                <a:cs typeface="Arial" panose="020B0604020202020204" pitchFamily="34" charset="0"/>
              </a:rPr>
              <a:t> </a:t>
            </a:r>
            <a:r>
              <a:rPr lang="en-US" sz="4800" dirty="0">
                <a:cs typeface="Arial" panose="020B0604020202020204" pitchFamily="34" charset="0"/>
              </a:rPr>
              <a:t>and </a:t>
            </a:r>
            <a:r>
              <a:rPr 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car owner</a:t>
            </a:r>
            <a:r>
              <a:rPr lang="en-US" sz="4800" dirty="0">
                <a:cs typeface="Arial" panose="020B0604020202020204" pitchFamily="34" charset="0"/>
              </a:rPr>
              <a:t>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r>
              <a:rPr lang="en-US" sz="4800" b="1" dirty="0">
                <a:solidFill>
                  <a:schemeClr val="accent1"/>
                </a:solidFill>
                <a:cs typeface="Arial" panose="020B0604020202020204" pitchFamily="34" charset="0"/>
              </a:rPr>
              <a:t>Shannon Entropy </a:t>
            </a:r>
          </a:p>
          <a:p>
            <a:r>
              <a:rPr lang="en-US" sz="4800" dirty="0">
                <a:cs typeface="Arial" panose="020B0604020202020204" pitchFamily="34" charset="0"/>
              </a:rPr>
              <a:t>measures adversary </a:t>
            </a:r>
          </a:p>
          <a:p>
            <a:r>
              <a:rPr lang="en-US" sz="4800" dirty="0">
                <a:cs typeface="Arial" panose="020B0604020202020204" pitchFamily="34" charset="0"/>
              </a:rPr>
              <a:t>uncertainty: </a:t>
            </a:r>
          </a:p>
          <a:p>
            <a:endParaRPr lang="en-US" sz="4400" b="1" dirty="0">
              <a:cs typeface="Arial" panose="020B0604020202020204" pitchFamily="34" charset="0"/>
            </a:endParaRPr>
          </a:p>
          <a:p>
            <a:endParaRPr lang="en-GB" altLang="en-US" sz="4800" dirty="0"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id="{2DC61BDE-D6D0-4703-ACF0-75C1A5B2E26A}"/>
                  </a:ext>
                </a:extLst>
              </p:cNvPr>
              <p:cNvSpPr/>
              <p:nvPr/>
            </p:nvSpPr>
            <p:spPr>
              <a:xfrm>
                <a:off x="1081608" y="19189667"/>
                <a:ext cx="5960991" cy="1436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sz="36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fi-FI" sz="3600" i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i-FI" sz="3600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fi-FI" sz="3600" i="0">
                          <a:latin typeface="Cambria Math" panose="02040503050406030204" pitchFamily="18" charset="0"/>
                        </a:rPr>
                        <m:t>)= −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fi-FI" sz="3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i-FI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fi-FI" sz="36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fi-FI" sz="3600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d>
                            <m:dPr>
                              <m:begChr m:val=""/>
                              <m:ctrlPr>
                                <a:rPr lang="fi-FI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i-FI" sz="36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fi-FI" sz="36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i-FI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nary>
                      <m:r>
                        <a:rPr lang="fi-FI" sz="3600" i="0">
                          <a:latin typeface="Cambria Math" panose="02040503050406030204" pitchFamily="18" charset="0"/>
                        </a:rPr>
                        <m:t> </m:t>
                      </m:r>
                      <m:func>
                        <m:funcPr>
                          <m:ctrlPr>
                            <a:rPr lang="fi-FI" sz="3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fi-FI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i-FI" sz="360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fi-FI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begChr m:val=""/>
                              <m:ctrlPr>
                                <a:rPr lang="fi-FI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i-FI" sz="36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fi-FI" sz="36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i-FI" sz="3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24" name="Rectangle 4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2DC61BDE-D6D0-4703-ACF0-75C1A5B2E2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1608" y="19189667"/>
                <a:ext cx="5960991" cy="143661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6">
            <a:extLst>
              <a:ext uri="{FF2B5EF4-FFF2-40B4-BE49-F238E27FC236}">
                <a16:creationId xmlns:a16="http://schemas.microsoft.com/office/drawing/2014/main" id="{F2387F4B-5F2E-4942-88E7-6BADF07C8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30" y="32279058"/>
            <a:ext cx="13463076" cy="5438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6600" b="1" dirty="0">
                <a:solidFill>
                  <a:schemeClr val="tx2"/>
                </a:solidFill>
                <a:cs typeface="Arial" panose="020B0604020202020204" pitchFamily="34" charset="0"/>
              </a:rPr>
              <a:t>Design consideration using attack principle</a:t>
            </a:r>
          </a:p>
          <a:p>
            <a:pPr marL="685800" indent="-6858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rgbClr val="0070C0"/>
                </a:solidFill>
              </a:rPr>
              <a:t>Probability</a:t>
            </a:r>
            <a:r>
              <a:rPr lang="en-US" sz="4800" dirty="0"/>
              <a:t> of </a:t>
            </a:r>
            <a:r>
              <a:rPr lang="en-US" sz="4800" dirty="0">
                <a:solidFill>
                  <a:srgbClr val="0070C0"/>
                </a:solidFill>
              </a:rPr>
              <a:t>no stops </a:t>
            </a:r>
            <a:r>
              <a:rPr lang="en-US" sz="4800" dirty="0"/>
              <a:t>based on lognormal </a:t>
            </a:r>
            <a:r>
              <a:rPr lang="en-US" sz="4800" dirty="0" smtClean="0"/>
              <a:t>distribution</a:t>
            </a:r>
          </a:p>
          <a:p>
            <a:pPr marL="685800" indent="-685800">
              <a:spcBef>
                <a:spcPts val="12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4800" dirty="0" smtClean="0">
                <a:solidFill>
                  <a:srgbClr val="0070C0"/>
                </a:solidFill>
                <a:cs typeface="Arial" panose="020B0604020202020204" pitchFamily="34" charset="0"/>
              </a:rPr>
              <a:t>Probability</a:t>
            </a:r>
            <a:r>
              <a:rPr lang="en-US" altLang="en-US" sz="4800" dirty="0" smtClean="0">
                <a:cs typeface="Arial" panose="020B0604020202020204" pitchFamily="34" charset="0"/>
              </a:rPr>
              <a:t> </a:t>
            </a:r>
            <a:r>
              <a:rPr lang="en-US" altLang="en-US" sz="4800" dirty="0">
                <a:cs typeface="Arial" panose="020B0604020202020204" pitchFamily="34" charset="0"/>
              </a:rPr>
              <a:t>of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visit</a:t>
            </a:r>
            <a:r>
              <a:rPr lang="en-US" altLang="en-US" sz="4800" dirty="0">
                <a:cs typeface="Arial" panose="020B0604020202020204" pitchFamily="34" charset="0"/>
              </a:rPr>
              <a:t> POI using mean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time</a:t>
            </a:r>
            <a:r>
              <a:rPr lang="en-US" altLang="en-US" sz="4800" dirty="0">
                <a:cs typeface="Arial" panose="020B0604020202020204" pitchFamily="34" charset="0"/>
              </a:rPr>
              <a:t> to visit and POI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rating</a:t>
            </a:r>
            <a:r>
              <a:rPr lang="en-US" altLang="en-US" sz="4800" dirty="0">
                <a:cs typeface="Arial" panose="020B0604020202020204" pitchFamily="34" charset="0"/>
              </a:rPr>
              <a:t> with help of normal distribution</a:t>
            </a:r>
          </a:p>
          <a:p>
            <a:pPr marL="685800" indent="-685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Total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entropy</a:t>
            </a:r>
            <a:r>
              <a:rPr lang="en-US" altLang="en-US" sz="4800" dirty="0">
                <a:cs typeface="Arial" panose="020B0604020202020204" pitchFamily="34" charset="0"/>
              </a:rPr>
              <a:t> for path created by Google maps</a:t>
            </a: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B1CF18C7-055E-4321-9EFF-3C5FDBEE2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030" y="30147413"/>
            <a:ext cx="13463076" cy="205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en-US" sz="4800" dirty="0">
                <a:cs typeface="Arial" panose="020B0604020202020204" pitchFamily="34" charset="0"/>
              </a:rPr>
              <a:t>Attacker can find potential </a:t>
            </a:r>
            <a:r>
              <a:rPr lang="en-US" altLang="en-US" sz="4800" dirty="0">
                <a:solidFill>
                  <a:srgbClr val="0070C0"/>
                </a:solidFill>
                <a:cs typeface="Arial" panose="020B0604020202020204" pitchFamily="34" charset="0"/>
              </a:rPr>
              <a:t>position</a:t>
            </a:r>
            <a:r>
              <a:rPr lang="en-US" altLang="en-US" sz="4800" dirty="0">
                <a:cs typeface="Arial" panose="020B0604020202020204" pitchFamily="34" charset="0"/>
              </a:rPr>
              <a:t> of a user based on moving speed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/>
          <a:srcRect l="2073" t="3230" r="2781" b="5500"/>
          <a:stretch/>
        </p:blipFill>
        <p:spPr>
          <a:xfrm>
            <a:off x="6842059" y="16231573"/>
            <a:ext cx="8849248" cy="51022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451275" y="34975361"/>
            <a:ext cx="570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†</a:t>
            </a:r>
            <a:endParaRPr lang="fi-FI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SG Poster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14053</TotalTime>
  <Words>309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Cambria Math</vt:lpstr>
      <vt:lpstr>Wingdings</vt:lpstr>
      <vt:lpstr>SSG Poster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Poster Template</dc:title>
  <dc:creator>Idänheimo Niina</dc:creator>
  <cp:lastModifiedBy>Idänheimo Niina</cp:lastModifiedBy>
  <cp:revision>223</cp:revision>
  <dcterms:created xsi:type="dcterms:W3CDTF">2010-03-10T13:17:50Z</dcterms:created>
  <dcterms:modified xsi:type="dcterms:W3CDTF">2019-05-27T10:28:31Z</dcterms:modified>
</cp:coreProperties>
</file>