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3795">
          <p15:clr>
            <a:srgbClr val="A4A3A4"/>
          </p15:clr>
        </p15:guide>
        <p15:guide id="5" orient="horz">
          <p15:clr>
            <a:srgbClr val="A4A3A4"/>
          </p15:clr>
        </p15:guide>
        <p15:guide id="6">
          <p15:clr>
            <a:srgbClr val="A4A3A4"/>
          </p15:clr>
        </p15:guide>
        <p15:guide id="7" orient="horz" pos="3339">
          <p15:clr>
            <a:srgbClr val="A4A3A4"/>
          </p15:clr>
        </p15:guide>
        <p15:guide id="8" pos="4385">
          <p15:clr>
            <a:srgbClr val="A4A3A4"/>
          </p15:clr>
        </p15:guide>
        <p15:guide id="9" pos="415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okan N. Asokan" initials="ANA" lastIdx="4" clrIdx="0">
    <p:extLst/>
  </p:cmAuthor>
  <p:cmAuthor id="2" name="Jian Liu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5C03"/>
    <a:srgbClr val="A50082"/>
    <a:srgbClr val="FF7900"/>
    <a:srgbClr val="D2E0B5"/>
    <a:srgbClr val="C3D69B"/>
    <a:srgbClr val="9ACD32"/>
    <a:srgbClr val="698B22"/>
    <a:srgbClr val="A2CD5A"/>
    <a:srgbClr val="8F5303"/>
    <a:srgbClr val="834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85410" autoAdjust="0"/>
  </p:normalViewPr>
  <p:slideViewPr>
    <p:cSldViewPr>
      <p:cViewPr varScale="1">
        <p:scale>
          <a:sx n="67" d="100"/>
          <a:sy n="67" d="100"/>
        </p:scale>
        <p:origin x="488" y="80"/>
      </p:cViewPr>
      <p:guideLst>
        <p:guide orient="horz" pos="2160"/>
        <p:guide pos="3840"/>
        <p:guide orient="horz" pos="4319"/>
        <p:guide pos="3795"/>
        <p:guide orient="horz"/>
        <p:guide/>
        <p:guide orient="horz" pos="3339"/>
        <p:guide pos="4385"/>
        <p:guide pos="41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734B4-13E0-C64B-A5DB-64025F209C47}" type="datetime1">
              <a:rPr lang="fi-FI"/>
              <a:pPr/>
              <a:t>21.10.2020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A4E90-65A9-4841-98BE-554E12AAE963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907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88776087-92C0-C441-87BE-E2C73BFB03CD}" type="datetime1">
              <a:rPr lang="fi-FI"/>
              <a:pPr/>
              <a:t>21.10.2020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605DA8A-5216-4F63-A012-E5BD46E625C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530963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tx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3163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_Blue_Aal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tx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pic>
        <p:nvPicPr>
          <p:cNvPr id="4" name="Picture 3" descr="Aalto_EN_21_CMYK_4.pdf"/>
          <p:cNvPicPr>
            <a:picLocks noChangeAspect="1"/>
          </p:cNvPicPr>
          <p:nvPr userDrawn="1"/>
        </p:nvPicPr>
        <p:blipFill>
          <a:blip r:embed="rId2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08" y="332656"/>
            <a:ext cx="1403308" cy="118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280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ackground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52807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24419" y="1700810"/>
            <a:ext cx="10943167" cy="309634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4419" y="5013176"/>
            <a:ext cx="732722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i="1">
                <a:solidFill>
                  <a:schemeClr val="bg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30126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s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20" y="1989288"/>
            <a:ext cx="4425969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20" y="5438088"/>
            <a:ext cx="4425969" cy="583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0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799016" y="180000"/>
            <a:ext cx="6172923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68164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24419" y="1912267"/>
            <a:ext cx="10943167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65559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180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9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solidFill>
                  <a:schemeClr val="tx1"/>
                </a:solidFill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solidFill>
                  <a:schemeClr val="tx1"/>
                </a:solidFill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41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77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solidFill>
                  <a:schemeClr val="tx1"/>
                </a:solidFill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solidFill>
                  <a:schemeClr val="tx1"/>
                </a:solidFill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250147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solidFill>
                  <a:schemeClr val="tx1"/>
                </a:solidFill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solidFill>
                  <a:schemeClr val="tx1"/>
                </a:solidFill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0776520" y="6365777"/>
            <a:ext cx="792088" cy="15956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 smtClean="0"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81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17744" y="318135"/>
            <a:ext cx="1094984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4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7746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latin typeface="+mn-lt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250147" y="1513934"/>
            <a:ext cx="531743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+mn-lt"/>
              </a:defRPr>
            </a:lvl2pPr>
            <a:lvl3pPr marL="460800" indent="-230400">
              <a:buFont typeface="Lucida Grande"/>
              <a:buChar char="-"/>
              <a:defRPr sz="1600" i="0">
                <a:latin typeface="+mn-lt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+mn-lt"/>
              </a:defRPr>
            </a:lvl4pPr>
            <a:lvl5pPr marL="1087200" indent="-228600">
              <a:buFont typeface="Courier New"/>
              <a:buChar char="o"/>
              <a:defRPr sz="1300" baseline="0">
                <a:latin typeface="+mn-lt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>
          <a:xfrm>
            <a:off x="6742608" y="6365777"/>
            <a:ext cx="4826000" cy="1619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79A8AE-7274-0C4A-AB42-92022833E6E2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1181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3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3" r:id="rId7"/>
    <p:sldLayoutId id="2147483682" r:id="rId8"/>
    <p:sldLayoutId id="2147483684" r:id="rId9"/>
    <p:sldLayoutId id="214748368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Peer Discovery for HELIOS </a:t>
            </a:r>
            <a:r>
              <a:rPr lang="en-US" dirty="0"/>
              <a:t>P</a:t>
            </a:r>
            <a:r>
              <a:rPr lang="en-US" dirty="0" smtClean="0"/>
              <a:t>latform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17746" y="1916832"/>
            <a:ext cx="10949838" cy="424847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We consider the problem of how to tell your friends in a p2p network </a:t>
            </a:r>
            <a:r>
              <a:rPr lang="en-US" dirty="0" smtClean="0">
                <a:solidFill>
                  <a:srgbClr val="00B050"/>
                </a:solidFill>
              </a:rPr>
              <a:t>how to contact </a:t>
            </a:r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without revealing your IP address </a:t>
            </a:r>
            <a:r>
              <a:rPr lang="en-US" dirty="0" smtClean="0"/>
              <a:t>to all others?</a:t>
            </a:r>
          </a:p>
          <a:p>
            <a:endParaRPr lang="en-US" dirty="0" smtClean="0"/>
          </a:p>
          <a:p>
            <a:r>
              <a:rPr lang="en-US" dirty="0" smtClean="0"/>
              <a:t>We use </a:t>
            </a:r>
            <a:r>
              <a:rPr lang="en-US" dirty="0" smtClean="0">
                <a:solidFill>
                  <a:srgbClr val="00B050"/>
                </a:solidFill>
              </a:rPr>
              <a:t>distributed hash tables </a:t>
            </a:r>
            <a:r>
              <a:rPr lang="en-US" dirty="0" smtClean="0"/>
              <a:t>(DHT) and </a:t>
            </a:r>
            <a:r>
              <a:rPr lang="en-US" dirty="0" smtClean="0">
                <a:solidFill>
                  <a:srgbClr val="00B050"/>
                </a:solidFill>
              </a:rPr>
              <a:t>encryption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In our solution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encrypted IP address is written in the DHT in a location only friends can find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IP address can be decrypted using a key that also is written in the DHT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location of the key is only known to the friends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key is encrypted using another key that only friends know  (or that key can also be found encrypted in the DHT… )</a:t>
            </a:r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10163430" y="47976"/>
            <a:ext cx="936104" cy="360040"/>
          </a:xfrm>
          <a:prstGeom prst="roundRect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Demo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1208568" y="47976"/>
            <a:ext cx="936104" cy="360040"/>
          </a:xfrm>
          <a:prstGeom prst="roundRect">
            <a:avLst/>
          </a:prstGeom>
          <a:solidFill>
            <a:schemeClr val="tx2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Poster</a:t>
            </a:r>
            <a:endParaRPr lang="en-US" dirty="0"/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695400" y="1124745"/>
            <a:ext cx="10404134" cy="504056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0" kern="1200">
                <a:solidFill>
                  <a:schemeClr val="tx1"/>
                </a:solidFill>
                <a:latin typeface="+mn-lt"/>
                <a:ea typeface="ヒラギノ角ゴ Pro W3" charset="-128"/>
                <a:cs typeface="Georgia"/>
              </a:defRPr>
            </a:lvl3pPr>
            <a:lvl4pPr marL="792000" indent="-194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dirty="0" err="1" smtClean="0"/>
              <a:t>Finding</a:t>
            </a:r>
            <a:r>
              <a:rPr lang="fi-FI" dirty="0" smtClean="0"/>
              <a:t> </a:t>
            </a:r>
            <a:r>
              <a:rPr lang="fi-FI" dirty="0" err="1" smtClean="0"/>
              <a:t>peers</a:t>
            </a:r>
            <a:r>
              <a:rPr lang="fi-FI" dirty="0" smtClean="0"/>
              <a:t> in a p2p </a:t>
            </a:r>
            <a:r>
              <a:rPr lang="fi-FI" dirty="0" err="1" smtClean="0"/>
              <a:t>network</a:t>
            </a:r>
            <a:r>
              <a:rPr lang="fi-FI" dirty="0" smtClean="0"/>
              <a:t> in a </a:t>
            </a:r>
            <a:r>
              <a:rPr lang="fi-FI" dirty="0" err="1" smtClean="0"/>
              <a:t>privacy</a:t>
            </a:r>
            <a:r>
              <a:rPr lang="fi-FI" dirty="0" smtClean="0"/>
              <a:t> </a:t>
            </a:r>
            <a:r>
              <a:rPr lang="fi-FI" dirty="0" err="1" smtClean="0"/>
              <a:t>preserving</a:t>
            </a:r>
            <a:r>
              <a:rPr lang="fi-FI" dirty="0" smtClean="0"/>
              <a:t> </a:t>
            </a:r>
            <a:r>
              <a:rPr lang="fi-FI" dirty="0" err="1" smtClean="0"/>
              <a:t>way</a:t>
            </a:r>
            <a:r>
              <a:rPr lang="fi-FI" dirty="0" smtClean="0"/>
              <a:t> </a:t>
            </a:r>
            <a:r>
              <a:rPr lang="fi-FI" dirty="0" err="1" smtClean="0"/>
              <a:t>using</a:t>
            </a:r>
            <a:r>
              <a:rPr lang="fi-FI" dirty="0" smtClean="0"/>
              <a:t> DHT.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2445878"/>
      </p:ext>
    </p:extLst>
  </p:cSld>
  <p:clrMapOvr>
    <a:masterClrMapping/>
  </p:clrMapOvr>
</p:sld>
</file>

<file path=ppt/theme/theme1.xml><?xml version="1.0" encoding="utf-8"?>
<a:theme xmlns:a="http://schemas.openxmlformats.org/drawingml/2006/main" name="ssg-template-wide_blue">
  <a:themeElements>
    <a:clrScheme name="CloSer">
      <a:dk1>
        <a:srgbClr val="000000"/>
      </a:dk1>
      <a:lt1>
        <a:sysClr val="window" lastClr="FFFFFF"/>
      </a:lt1>
      <a:dk2>
        <a:srgbClr val="002F6C"/>
      </a:dk2>
      <a:lt2>
        <a:srgbClr val="BDB9B3"/>
      </a:lt2>
      <a:accent1>
        <a:srgbClr val="006CB4"/>
      </a:accent1>
      <a:accent2>
        <a:srgbClr val="009E69"/>
      </a:accent2>
      <a:accent3>
        <a:srgbClr val="DD5354"/>
      </a:accent3>
      <a:accent4>
        <a:srgbClr val="F5CB08"/>
      </a:accent4>
      <a:accent5>
        <a:srgbClr val="6A4593"/>
      </a:accent5>
      <a:accent6>
        <a:srgbClr val="E37828"/>
      </a:accent6>
      <a:hlink>
        <a:srgbClr val="0078EB"/>
      </a:hlink>
      <a:folHlink>
        <a:srgbClr val="00509D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SSG-dark-blue.potx" id="{29A25D9A-D460-4DD9-A345-A2BA0A9DB331}" vid="{E037226F-3DD0-4B0A-8124-E2BCCDFFB4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SSG-dark-blue</Template>
  <TotalTime>568</TotalTime>
  <Words>130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Courier New</vt:lpstr>
      <vt:lpstr>Georgia</vt:lpstr>
      <vt:lpstr>Lucida Grande</vt:lpstr>
      <vt:lpstr>ヒラギノ角ゴ Pro W3</vt:lpstr>
      <vt:lpstr>ssg-template-wide_blue</vt:lpstr>
      <vt:lpstr>Peer Discovery for HELIOS Platform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&amp; repairing deniable messaging</dc:title>
  <dc:creator>Asokan N</dc:creator>
  <cp:lastModifiedBy>Meskanen, Tommi A</cp:lastModifiedBy>
  <cp:revision>14</cp:revision>
  <dcterms:created xsi:type="dcterms:W3CDTF">2018-04-20T08:49:17Z</dcterms:created>
  <dcterms:modified xsi:type="dcterms:W3CDTF">2020-10-21T12:03:46Z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